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358" r:id="rId3"/>
    <p:sldId id="359" r:id="rId4"/>
    <p:sldId id="312" r:id="rId5"/>
    <p:sldId id="348" r:id="rId6"/>
    <p:sldId id="272" r:id="rId7"/>
    <p:sldId id="273" r:id="rId8"/>
    <p:sldId id="284" r:id="rId9"/>
    <p:sldId id="285" r:id="rId10"/>
    <p:sldId id="286" r:id="rId11"/>
    <p:sldId id="274" r:id="rId12"/>
    <p:sldId id="276" r:id="rId13"/>
    <p:sldId id="275" r:id="rId14"/>
    <p:sldId id="362" r:id="rId15"/>
    <p:sldId id="257" r:id="rId16"/>
    <p:sldId id="259" r:id="rId17"/>
    <p:sldId id="260" r:id="rId18"/>
    <p:sldId id="261" r:id="rId19"/>
    <p:sldId id="271" r:id="rId20"/>
    <p:sldId id="270" r:id="rId21"/>
    <p:sldId id="262" r:id="rId22"/>
    <p:sldId id="263" r:id="rId23"/>
    <p:sldId id="266" r:id="rId24"/>
    <p:sldId id="267" r:id="rId25"/>
    <p:sldId id="268" r:id="rId26"/>
    <p:sldId id="269" r:id="rId27"/>
    <p:sldId id="277" r:id="rId28"/>
    <p:sldId id="278" r:id="rId29"/>
    <p:sldId id="279" r:id="rId30"/>
    <p:sldId id="280" r:id="rId31"/>
    <p:sldId id="281" r:id="rId32"/>
    <p:sldId id="282" r:id="rId33"/>
    <p:sldId id="283" r:id="rId34"/>
    <p:sldId id="287" r:id="rId35"/>
    <p:sldId id="288" r:id="rId36"/>
    <p:sldId id="289" r:id="rId37"/>
    <p:sldId id="293" r:id="rId38"/>
    <p:sldId id="294" r:id="rId39"/>
    <p:sldId id="295" r:id="rId40"/>
    <p:sldId id="301" r:id="rId41"/>
    <p:sldId id="296" r:id="rId42"/>
    <p:sldId id="297" r:id="rId43"/>
    <p:sldId id="298" r:id="rId44"/>
    <p:sldId id="302" r:id="rId45"/>
    <p:sldId id="303" r:id="rId46"/>
    <p:sldId id="304" r:id="rId47"/>
    <p:sldId id="316" r:id="rId48"/>
    <p:sldId id="317" r:id="rId49"/>
    <p:sldId id="318" r:id="rId50"/>
    <p:sldId id="319" r:id="rId51"/>
    <p:sldId id="320" r:id="rId52"/>
    <p:sldId id="363" r:id="rId53"/>
    <p:sldId id="321" r:id="rId54"/>
    <p:sldId id="307" r:id="rId55"/>
    <p:sldId id="308" r:id="rId56"/>
    <p:sldId id="309" r:id="rId57"/>
    <p:sldId id="310" r:id="rId58"/>
    <p:sldId id="330" r:id="rId59"/>
    <p:sldId id="329" r:id="rId60"/>
    <p:sldId id="328" r:id="rId61"/>
    <p:sldId id="324" r:id="rId62"/>
    <p:sldId id="322" r:id="rId63"/>
    <p:sldId id="323" r:id="rId64"/>
    <p:sldId id="325" r:id="rId65"/>
    <p:sldId id="326" r:id="rId66"/>
    <p:sldId id="311" r:id="rId67"/>
    <p:sldId id="314" r:id="rId68"/>
    <p:sldId id="331" r:id="rId69"/>
    <p:sldId id="332" r:id="rId70"/>
    <p:sldId id="343" r:id="rId71"/>
    <p:sldId id="333" r:id="rId72"/>
    <p:sldId id="334" r:id="rId73"/>
    <p:sldId id="335" r:id="rId74"/>
    <p:sldId id="336" r:id="rId75"/>
    <p:sldId id="337" r:id="rId76"/>
    <p:sldId id="349" r:id="rId77"/>
    <p:sldId id="350" r:id="rId78"/>
    <p:sldId id="351" r:id="rId79"/>
    <p:sldId id="338" r:id="rId80"/>
    <p:sldId id="339" r:id="rId81"/>
    <p:sldId id="340" r:id="rId82"/>
    <p:sldId id="341" r:id="rId83"/>
    <p:sldId id="342" r:id="rId84"/>
    <p:sldId id="345" r:id="rId85"/>
    <p:sldId id="346" r:id="rId86"/>
    <p:sldId id="347" r:id="rId87"/>
    <p:sldId id="356" r:id="rId88"/>
    <p:sldId id="290" r:id="rId89"/>
    <p:sldId id="352" r:id="rId90"/>
    <p:sldId id="353" r:id="rId91"/>
    <p:sldId id="354" r:id="rId92"/>
    <p:sldId id="355" r:id="rId93"/>
    <p:sldId id="327" r:id="rId94"/>
    <p:sldId id="292"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88" autoAdjust="0"/>
    <p:restoredTop sz="90053" autoAdjust="0"/>
  </p:normalViewPr>
  <p:slideViewPr>
    <p:cSldViewPr>
      <p:cViewPr varScale="1">
        <p:scale>
          <a:sx n="65" d="100"/>
          <a:sy n="65" d="100"/>
        </p:scale>
        <p:origin x="-1536" y="-114"/>
      </p:cViewPr>
      <p:guideLst>
        <p:guide orient="horz" pos="2160"/>
        <p:guide pos="2880"/>
      </p:guideLst>
    </p:cSldViewPr>
  </p:slideViewPr>
  <p:outlineViewPr>
    <p:cViewPr>
      <p:scale>
        <a:sx n="33" d="100"/>
        <a:sy n="33" d="100"/>
      </p:scale>
      <p:origin x="0" y="1086"/>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65E15D-57F2-44DD-B958-B5135DCF988D}" type="datetimeFigureOut">
              <a:rPr lang="en-US" smtClean="0"/>
              <a:pPr/>
              <a:t>27-Sep-16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F90C00-997A-4DEC-B31A-EDF12D1EEAA2}" type="slidenum">
              <a:rPr lang="en-US" smtClean="0"/>
              <a:pPr/>
              <a:t>‹#›</a:t>
            </a:fld>
            <a:endParaRPr lang="en-US"/>
          </a:p>
        </p:txBody>
      </p:sp>
    </p:spTree>
    <p:extLst>
      <p:ext uri="{BB962C8B-B14F-4D97-AF65-F5344CB8AC3E}">
        <p14:creationId xmlns:p14="http://schemas.microsoft.com/office/powerpoint/2010/main" xmlns="" val="2393269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data sandbox, in the context of big data, is a scalable and developmental platform used to explore an organization's rich information sets through interaction and collaboration. It allows a company to realize its actual investment value in big data. A data sandbox includes massive parallel central processing units, high-end memory, high-capacity storage and I/O capacity and typically separates data experimentation and production database environments in data warehouses. </a:t>
            </a:r>
          </a:p>
          <a:p>
            <a:r>
              <a:rPr lang="en-US" b="1" dirty="0" smtClean="0"/>
              <a:t>Point-of-sale</a:t>
            </a:r>
            <a:r>
              <a:rPr lang="en-US" dirty="0" smtClean="0"/>
              <a:t> (</a:t>
            </a:r>
            <a:r>
              <a:rPr lang="en-US" b="1" dirty="0" smtClean="0"/>
              <a:t>POS</a:t>
            </a:r>
            <a:r>
              <a:rPr lang="en-US" dirty="0" smtClean="0"/>
              <a:t>) is the place where a retail transaction is completed. It is the point at which a customer makes a payment to the merchant in exchange for goods or services</a:t>
            </a:r>
          </a:p>
          <a:p>
            <a:endParaRPr lang="en-US" dirty="0"/>
          </a:p>
        </p:txBody>
      </p:sp>
      <p:sp>
        <p:nvSpPr>
          <p:cNvPr id="4" name="Slide Number Placeholder 3"/>
          <p:cNvSpPr>
            <a:spLocks noGrp="1"/>
          </p:cNvSpPr>
          <p:nvPr>
            <p:ph type="sldNum" sz="quarter" idx="10"/>
          </p:nvPr>
        </p:nvSpPr>
        <p:spPr/>
        <p:txBody>
          <a:bodyPr/>
          <a:lstStyle/>
          <a:p>
            <a:fld id="{32F90C00-997A-4DEC-B31A-EDF12D1EEAA2}" type="slidenum">
              <a:rPr lang="en-US" smtClean="0"/>
              <a:pPr/>
              <a:t>54</a:t>
            </a:fld>
            <a:endParaRPr lang="en-US"/>
          </a:p>
        </p:txBody>
      </p:sp>
    </p:spTree>
    <p:extLst>
      <p:ext uri="{BB962C8B-B14F-4D97-AF65-F5344CB8AC3E}">
        <p14:creationId xmlns:p14="http://schemas.microsoft.com/office/powerpoint/2010/main" xmlns="" val="929837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FP-growth allows frequent </a:t>
            </a:r>
            <a:r>
              <a:rPr lang="en-US" dirty="0" err="1" smtClean="0"/>
              <a:t>itemset</a:t>
            </a:r>
            <a:r>
              <a:rPr lang="en-US" dirty="0" smtClean="0"/>
              <a:t> discovery.</a:t>
            </a:r>
            <a:r>
              <a:rPr lang="en-US" baseline="0" dirty="0" smtClean="0"/>
              <a:t> An efficient and scalable algorithm to complete set of frequent patterns. T</a:t>
            </a:r>
            <a:r>
              <a:rPr lang="en-US" dirty="0" smtClean="0"/>
              <a:t>he rule {onion, potatoes}-&gt;burger found in the sales data of a supermarket would indicate that if a customer buys onions and potatoes together, they are likely to also buy hamburger meat.</a:t>
            </a:r>
            <a:endParaRPr lang="en-US" dirty="0"/>
          </a:p>
        </p:txBody>
      </p:sp>
      <p:sp>
        <p:nvSpPr>
          <p:cNvPr id="4" name="Slide Number Placeholder 3"/>
          <p:cNvSpPr>
            <a:spLocks noGrp="1"/>
          </p:cNvSpPr>
          <p:nvPr>
            <p:ph type="sldNum" sz="quarter" idx="10"/>
          </p:nvPr>
        </p:nvSpPr>
        <p:spPr/>
        <p:txBody>
          <a:bodyPr/>
          <a:lstStyle/>
          <a:p>
            <a:fld id="{32F90C00-997A-4DEC-B31A-EDF12D1EEAA2}" type="slidenum">
              <a:rPr lang="en-US" smtClean="0"/>
              <a:pPr/>
              <a:t>77</a:t>
            </a:fld>
            <a:endParaRPr lang="en-US"/>
          </a:p>
        </p:txBody>
      </p:sp>
    </p:spTree>
    <p:extLst>
      <p:ext uri="{BB962C8B-B14F-4D97-AF65-F5344CB8AC3E}">
        <p14:creationId xmlns:p14="http://schemas.microsoft.com/office/powerpoint/2010/main" xmlns="" val="2756310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FFA7F7E-080C-4EF1-BE35-1E6B26B9EC21}" type="datetimeFigureOut">
              <a:rPr lang="en-US" smtClean="0"/>
              <a:pPr/>
              <a:t>27-Sep-16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907977-663C-494E-BC77-A236DDB15F93}" type="slidenum">
              <a:rPr lang="en-US" smtClean="0"/>
              <a:pPr/>
              <a:t>‹#›</a:t>
            </a:fld>
            <a:endParaRPr lang="en-US"/>
          </a:p>
        </p:txBody>
      </p:sp>
    </p:spTree>
    <p:extLst>
      <p:ext uri="{BB962C8B-B14F-4D97-AF65-F5344CB8AC3E}">
        <p14:creationId xmlns:p14="http://schemas.microsoft.com/office/powerpoint/2010/main" xmlns="" val="1392669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FA7F7E-080C-4EF1-BE35-1E6B26B9EC21}" type="datetimeFigureOut">
              <a:rPr lang="en-US" smtClean="0"/>
              <a:pPr/>
              <a:t>27-Sep-16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907977-663C-494E-BC77-A236DDB15F93}" type="slidenum">
              <a:rPr lang="en-US" smtClean="0"/>
              <a:pPr/>
              <a:t>‹#›</a:t>
            </a:fld>
            <a:endParaRPr lang="en-US"/>
          </a:p>
        </p:txBody>
      </p:sp>
    </p:spTree>
    <p:extLst>
      <p:ext uri="{BB962C8B-B14F-4D97-AF65-F5344CB8AC3E}">
        <p14:creationId xmlns:p14="http://schemas.microsoft.com/office/powerpoint/2010/main" xmlns="" val="2042410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FA7F7E-080C-4EF1-BE35-1E6B26B9EC21}" type="datetimeFigureOut">
              <a:rPr lang="en-US" smtClean="0"/>
              <a:pPr/>
              <a:t>27-Sep-16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907977-663C-494E-BC77-A236DDB15F93}" type="slidenum">
              <a:rPr lang="en-US" smtClean="0"/>
              <a:pPr/>
              <a:t>‹#›</a:t>
            </a:fld>
            <a:endParaRPr lang="en-US"/>
          </a:p>
        </p:txBody>
      </p:sp>
    </p:spTree>
    <p:extLst>
      <p:ext uri="{BB962C8B-B14F-4D97-AF65-F5344CB8AC3E}">
        <p14:creationId xmlns:p14="http://schemas.microsoft.com/office/powerpoint/2010/main" xmlns="" val="1724794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FA7F7E-080C-4EF1-BE35-1E6B26B9EC21}" type="datetimeFigureOut">
              <a:rPr lang="en-US" smtClean="0"/>
              <a:pPr/>
              <a:t>27-Sep-16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907977-663C-494E-BC77-A236DDB15F93}" type="slidenum">
              <a:rPr lang="en-US" smtClean="0"/>
              <a:pPr/>
              <a:t>‹#›</a:t>
            </a:fld>
            <a:endParaRPr lang="en-US"/>
          </a:p>
        </p:txBody>
      </p:sp>
    </p:spTree>
    <p:extLst>
      <p:ext uri="{BB962C8B-B14F-4D97-AF65-F5344CB8AC3E}">
        <p14:creationId xmlns:p14="http://schemas.microsoft.com/office/powerpoint/2010/main" xmlns="" val="1635350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FA7F7E-080C-4EF1-BE35-1E6B26B9EC21}" type="datetimeFigureOut">
              <a:rPr lang="en-US" smtClean="0"/>
              <a:pPr/>
              <a:t>27-Sep-16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907977-663C-494E-BC77-A236DDB15F93}" type="slidenum">
              <a:rPr lang="en-US" smtClean="0"/>
              <a:pPr/>
              <a:t>‹#›</a:t>
            </a:fld>
            <a:endParaRPr lang="en-US"/>
          </a:p>
        </p:txBody>
      </p:sp>
    </p:spTree>
    <p:extLst>
      <p:ext uri="{BB962C8B-B14F-4D97-AF65-F5344CB8AC3E}">
        <p14:creationId xmlns:p14="http://schemas.microsoft.com/office/powerpoint/2010/main" xmlns="" val="2804501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FA7F7E-080C-4EF1-BE35-1E6B26B9EC21}" type="datetimeFigureOut">
              <a:rPr lang="en-US" smtClean="0"/>
              <a:pPr/>
              <a:t>27-Sep-16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907977-663C-494E-BC77-A236DDB15F93}" type="slidenum">
              <a:rPr lang="en-US" smtClean="0"/>
              <a:pPr/>
              <a:t>‹#›</a:t>
            </a:fld>
            <a:endParaRPr lang="en-US"/>
          </a:p>
        </p:txBody>
      </p:sp>
    </p:spTree>
    <p:extLst>
      <p:ext uri="{BB962C8B-B14F-4D97-AF65-F5344CB8AC3E}">
        <p14:creationId xmlns:p14="http://schemas.microsoft.com/office/powerpoint/2010/main" xmlns="" val="2654869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FA7F7E-080C-4EF1-BE35-1E6B26B9EC21}" type="datetimeFigureOut">
              <a:rPr lang="en-US" smtClean="0"/>
              <a:pPr/>
              <a:t>27-Sep-16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907977-663C-494E-BC77-A236DDB15F93}" type="slidenum">
              <a:rPr lang="en-US" smtClean="0"/>
              <a:pPr/>
              <a:t>‹#›</a:t>
            </a:fld>
            <a:endParaRPr lang="en-US"/>
          </a:p>
        </p:txBody>
      </p:sp>
    </p:spTree>
    <p:extLst>
      <p:ext uri="{BB962C8B-B14F-4D97-AF65-F5344CB8AC3E}">
        <p14:creationId xmlns:p14="http://schemas.microsoft.com/office/powerpoint/2010/main" xmlns="" val="2958995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FA7F7E-080C-4EF1-BE35-1E6B26B9EC21}" type="datetimeFigureOut">
              <a:rPr lang="en-US" smtClean="0"/>
              <a:pPr/>
              <a:t>27-Sep-16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907977-663C-494E-BC77-A236DDB15F93}" type="slidenum">
              <a:rPr lang="en-US" smtClean="0"/>
              <a:pPr/>
              <a:t>‹#›</a:t>
            </a:fld>
            <a:endParaRPr lang="en-US"/>
          </a:p>
        </p:txBody>
      </p:sp>
    </p:spTree>
    <p:extLst>
      <p:ext uri="{BB962C8B-B14F-4D97-AF65-F5344CB8AC3E}">
        <p14:creationId xmlns:p14="http://schemas.microsoft.com/office/powerpoint/2010/main" xmlns="" val="3390917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FA7F7E-080C-4EF1-BE35-1E6B26B9EC21}" type="datetimeFigureOut">
              <a:rPr lang="en-US" smtClean="0"/>
              <a:pPr/>
              <a:t>27-Sep-16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907977-663C-494E-BC77-A236DDB15F93}" type="slidenum">
              <a:rPr lang="en-US" smtClean="0"/>
              <a:pPr/>
              <a:t>‹#›</a:t>
            </a:fld>
            <a:endParaRPr lang="en-US"/>
          </a:p>
        </p:txBody>
      </p:sp>
    </p:spTree>
    <p:extLst>
      <p:ext uri="{BB962C8B-B14F-4D97-AF65-F5344CB8AC3E}">
        <p14:creationId xmlns:p14="http://schemas.microsoft.com/office/powerpoint/2010/main" xmlns="" val="1194866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FA7F7E-080C-4EF1-BE35-1E6B26B9EC21}" type="datetimeFigureOut">
              <a:rPr lang="en-US" smtClean="0"/>
              <a:pPr/>
              <a:t>27-Sep-16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907977-663C-494E-BC77-A236DDB15F93}" type="slidenum">
              <a:rPr lang="en-US" smtClean="0"/>
              <a:pPr/>
              <a:t>‹#›</a:t>
            </a:fld>
            <a:endParaRPr lang="en-US"/>
          </a:p>
        </p:txBody>
      </p:sp>
    </p:spTree>
    <p:extLst>
      <p:ext uri="{BB962C8B-B14F-4D97-AF65-F5344CB8AC3E}">
        <p14:creationId xmlns:p14="http://schemas.microsoft.com/office/powerpoint/2010/main" xmlns="" val="3236016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FA7F7E-080C-4EF1-BE35-1E6B26B9EC21}" type="datetimeFigureOut">
              <a:rPr lang="en-US" smtClean="0"/>
              <a:pPr/>
              <a:t>27-Sep-16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907977-663C-494E-BC77-A236DDB15F93}" type="slidenum">
              <a:rPr lang="en-US" smtClean="0"/>
              <a:pPr/>
              <a:t>‹#›</a:t>
            </a:fld>
            <a:endParaRPr lang="en-US"/>
          </a:p>
        </p:txBody>
      </p:sp>
    </p:spTree>
    <p:extLst>
      <p:ext uri="{BB962C8B-B14F-4D97-AF65-F5344CB8AC3E}">
        <p14:creationId xmlns:p14="http://schemas.microsoft.com/office/powerpoint/2010/main" xmlns="" val="2646529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A7F7E-080C-4EF1-BE35-1E6B26B9EC21}" type="datetimeFigureOut">
              <a:rPr lang="en-US" smtClean="0"/>
              <a:pPr/>
              <a:t>27-Sep-16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907977-663C-494E-BC77-A236DDB15F93}" type="slidenum">
              <a:rPr lang="en-US" smtClean="0"/>
              <a:pPr/>
              <a:t>‹#›</a:t>
            </a:fld>
            <a:endParaRPr lang="en-US"/>
          </a:p>
        </p:txBody>
      </p:sp>
    </p:spTree>
    <p:extLst>
      <p:ext uri="{BB962C8B-B14F-4D97-AF65-F5344CB8AC3E}">
        <p14:creationId xmlns:p14="http://schemas.microsoft.com/office/powerpoint/2010/main" xmlns="" val="1246205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bigdata-startups.com/3vs-sufficient-describe-big-data/" TargetMode="External"/><Relationship Id="rId2" Type="http://schemas.openxmlformats.org/officeDocument/2006/relationships/hyperlink" Target="http://wikibon.org/blog/big-data-statistic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www.bigdata-startups.com/3vs-sufficient-describe-big-dat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aws.amazon.com/what-is-cloud-computing/"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developer.yahoo.com/hadoop/tutorial"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dataconomy.com/seven-vs-big-data/"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57400"/>
            <a:ext cx="7772400" cy="1470025"/>
          </a:xfrm>
        </p:spPr>
        <p:txBody>
          <a:bodyPr/>
          <a:lstStyle/>
          <a:p>
            <a:r>
              <a:rPr lang="en-US" dirty="0" smtClean="0"/>
              <a:t>Dealing with Big Data</a:t>
            </a:r>
            <a:endParaRPr lang="en-US" dirty="0"/>
          </a:p>
        </p:txBody>
      </p:sp>
      <p:sp>
        <p:nvSpPr>
          <p:cNvPr id="3" name="TextBox 2"/>
          <p:cNvSpPr txBox="1"/>
          <p:nvPr/>
        </p:nvSpPr>
        <p:spPr>
          <a:xfrm>
            <a:off x="2968171" y="3657600"/>
            <a:ext cx="2932919" cy="369332"/>
          </a:xfrm>
          <a:prstGeom prst="rect">
            <a:avLst/>
          </a:prstGeom>
          <a:noFill/>
        </p:spPr>
        <p:txBody>
          <a:bodyPr wrap="none" rtlCol="0">
            <a:spAutoFit/>
          </a:bodyPr>
          <a:lstStyle/>
          <a:p>
            <a:r>
              <a:rPr lang="en-US" dirty="0" smtClean="0"/>
              <a:t>NIVT, Kolkata, 19</a:t>
            </a:r>
            <a:r>
              <a:rPr lang="en-US" baseline="30000" dirty="0" smtClean="0"/>
              <a:t>th</a:t>
            </a:r>
            <a:r>
              <a:rPr lang="en-US" dirty="0" smtClean="0"/>
              <a:t> Sept. 2015</a:t>
            </a:r>
            <a:endParaRPr lang="en-US" dirty="0"/>
          </a:p>
        </p:txBody>
      </p:sp>
    </p:spTree>
    <p:extLst>
      <p:ext uri="{BB962C8B-B14F-4D97-AF65-F5344CB8AC3E}">
        <p14:creationId xmlns:p14="http://schemas.microsoft.com/office/powerpoint/2010/main" xmlns="" val="18797677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Data</a:t>
            </a:r>
            <a:endParaRPr lang="en-US" dirty="0"/>
          </a:p>
        </p:txBody>
      </p:sp>
      <p:sp>
        <p:nvSpPr>
          <p:cNvPr id="3" name="Content Placeholder 2"/>
          <p:cNvSpPr>
            <a:spLocks noGrp="1"/>
          </p:cNvSpPr>
          <p:nvPr>
            <p:ph idx="1"/>
          </p:nvPr>
        </p:nvSpPr>
        <p:spPr/>
        <p:txBody>
          <a:bodyPr/>
          <a:lstStyle/>
          <a:p>
            <a:r>
              <a:rPr lang="en-US" dirty="0" smtClean="0"/>
              <a:t>Data that resides in fixed fields within a record or file. Relational databases and spreadsheets are examples of structured data.</a:t>
            </a:r>
          </a:p>
          <a:p>
            <a:r>
              <a:rPr lang="en-US" dirty="0" err="1" smtClean="0"/>
              <a:t>Eg</a:t>
            </a:r>
            <a:r>
              <a:rPr lang="en-US" dirty="0" smtClean="0"/>
              <a:t>. Data stored in a database data type (numeric, currency, alphabetic, name, date, address).</a:t>
            </a:r>
            <a:endParaRPr lang="en-US" dirty="0"/>
          </a:p>
        </p:txBody>
      </p:sp>
    </p:spTree>
    <p:extLst>
      <p:ext uri="{BB962C8B-B14F-4D97-AF65-F5344CB8AC3E}">
        <p14:creationId xmlns:p14="http://schemas.microsoft.com/office/powerpoint/2010/main" xmlns="" val="11322904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Big??!! How Big??!!</a:t>
            </a:r>
            <a:endParaRPr lang="en-US" dirty="0"/>
          </a:p>
        </p:txBody>
      </p:sp>
    </p:spTree>
    <p:extLst>
      <p:ext uri="{BB962C8B-B14F-4D97-AF65-F5344CB8AC3E}">
        <p14:creationId xmlns:p14="http://schemas.microsoft.com/office/powerpoint/2010/main" xmlns="" val="21156350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Big??!! How Big??!!</a:t>
            </a:r>
            <a:endParaRPr lang="en-US" dirty="0"/>
          </a:p>
        </p:txBody>
      </p:sp>
      <p:sp>
        <p:nvSpPr>
          <p:cNvPr id="3" name="Content Placeholder 2"/>
          <p:cNvSpPr>
            <a:spLocks noGrp="1"/>
          </p:cNvSpPr>
          <p:nvPr>
            <p:ph idx="1"/>
          </p:nvPr>
        </p:nvSpPr>
        <p:spPr/>
        <p:txBody>
          <a:bodyPr/>
          <a:lstStyle/>
          <a:p>
            <a:r>
              <a:rPr lang="en-US" dirty="0" smtClean="0"/>
              <a:t>Lets look at some </a:t>
            </a:r>
            <a:r>
              <a:rPr lang="en-US" dirty="0" err="1" smtClean="0"/>
              <a:t>StAtIsTiCs</a:t>
            </a:r>
            <a:r>
              <a:rPr lang="en-US" dirty="0" smtClean="0"/>
              <a:t> </a:t>
            </a: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xmlns="" val="735067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2409" r="12350"/>
          <a:stretch/>
        </p:blipFill>
        <p:spPr bwMode="auto">
          <a:xfrm>
            <a:off x="647462" y="0"/>
            <a:ext cx="8267938" cy="61781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439071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Units of Data</a:t>
            </a:r>
            <a:endParaRPr lang="en-US"/>
          </a:p>
        </p:txBody>
      </p:sp>
      <p:pic>
        <p:nvPicPr>
          <p:cNvPr id="1026" name="Picture 2" descr="C:\Users\Sohom Ghosh\Desktop\programming_softs\MOOCsResearch\1Big Data\Data-Measurement-Units.jp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285875" y="2043906"/>
            <a:ext cx="6572250" cy="36385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146064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Big Data?</a:t>
            </a:r>
            <a:endParaRPr lang="en-US" dirty="0"/>
          </a:p>
        </p:txBody>
      </p:sp>
      <p:sp>
        <p:nvSpPr>
          <p:cNvPr id="3" name="Content Placeholder 2"/>
          <p:cNvSpPr>
            <a:spLocks noGrp="1"/>
          </p:cNvSpPr>
          <p:nvPr>
            <p:ph idx="1"/>
          </p:nvPr>
        </p:nvSpPr>
        <p:spPr>
          <a:xfrm>
            <a:off x="457200" y="1600201"/>
            <a:ext cx="8229600" cy="533400"/>
          </a:xfrm>
        </p:spPr>
        <p:txBody>
          <a:bodyPr>
            <a:normAutofit lnSpcReduction="10000"/>
          </a:bodyPr>
          <a:lstStyle/>
          <a:p>
            <a:r>
              <a:rPr lang="en-US" dirty="0" smtClean="0"/>
              <a:t>Lets look at an example:-</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1862" r="12725"/>
          <a:stretch/>
        </p:blipFill>
        <p:spPr bwMode="auto">
          <a:xfrm>
            <a:off x="1842655" y="2438400"/>
            <a:ext cx="5417128" cy="40385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8763253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2243" r="12279" b="5285"/>
          <a:stretch/>
        </p:blipFill>
        <p:spPr bwMode="auto">
          <a:xfrm>
            <a:off x="207818" y="152400"/>
            <a:ext cx="8797637" cy="620683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6054069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2454" r="13174"/>
          <a:stretch/>
        </p:blipFill>
        <p:spPr bwMode="auto">
          <a:xfrm>
            <a:off x="228600" y="76200"/>
            <a:ext cx="8769927" cy="662973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880589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normAutofit fontScale="90000"/>
          </a:bodyPr>
          <a:lstStyle/>
          <a:p>
            <a:r>
              <a:rPr lang="en-US" dirty="0" smtClean="0"/>
              <a:t>By Now!!! Have a Intuition about Big Data</a:t>
            </a:r>
            <a:endParaRPr lang="en-US" dirty="0"/>
          </a:p>
        </p:txBody>
      </p:sp>
      <p:sp>
        <p:nvSpPr>
          <p:cNvPr id="3" name="Content Placeholder 2"/>
          <p:cNvSpPr>
            <a:spLocks noGrp="1"/>
          </p:cNvSpPr>
          <p:nvPr>
            <p:ph idx="1"/>
          </p:nvPr>
        </p:nvSpPr>
        <p:spPr/>
        <p:txBody>
          <a:bodyPr>
            <a:normAutofit/>
          </a:bodyPr>
          <a:lstStyle/>
          <a:p>
            <a:r>
              <a:rPr lang="en-US" dirty="0" smtClean="0"/>
              <a:t>What is it??</a:t>
            </a:r>
          </a:p>
        </p:txBody>
      </p:sp>
    </p:spTree>
    <p:extLst>
      <p:ext uri="{BB962C8B-B14F-4D97-AF65-F5344CB8AC3E}">
        <p14:creationId xmlns:p14="http://schemas.microsoft.com/office/powerpoint/2010/main" xmlns="" val="8880590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normAutofit fontScale="90000"/>
          </a:bodyPr>
          <a:lstStyle/>
          <a:p>
            <a:r>
              <a:rPr lang="en-US" dirty="0" smtClean="0"/>
              <a:t>By Now!!! Have a Intuition about Big Data</a:t>
            </a:r>
            <a:endParaRPr lang="en-US" dirty="0"/>
          </a:p>
        </p:txBody>
      </p:sp>
      <p:sp>
        <p:nvSpPr>
          <p:cNvPr id="3" name="Content Placeholder 2"/>
          <p:cNvSpPr>
            <a:spLocks noGrp="1"/>
          </p:cNvSpPr>
          <p:nvPr>
            <p:ph idx="1"/>
          </p:nvPr>
        </p:nvSpPr>
        <p:spPr/>
        <p:txBody>
          <a:bodyPr>
            <a:normAutofit/>
          </a:bodyPr>
          <a:lstStyle/>
          <a:p>
            <a:r>
              <a:rPr lang="en-US" dirty="0" smtClean="0"/>
              <a:t>What is it??</a:t>
            </a:r>
          </a:p>
          <a:p>
            <a:r>
              <a:rPr lang="en-US" dirty="0" smtClean="0"/>
              <a:t>NO SINGLE DEFINITION</a:t>
            </a:r>
          </a:p>
        </p:txBody>
      </p:sp>
    </p:spTree>
    <p:extLst>
      <p:ext uri="{BB962C8B-B14F-4D97-AF65-F5344CB8AC3E}">
        <p14:creationId xmlns:p14="http://schemas.microsoft.com/office/powerpoint/2010/main" xmlns="" val="30691189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Big Data!!!</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C:\Users\Sohom Ghosh\Desktop\bg2.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3446" y="1600200"/>
            <a:ext cx="9144000" cy="394054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263325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normAutofit fontScale="90000"/>
          </a:bodyPr>
          <a:lstStyle/>
          <a:p>
            <a:r>
              <a:rPr lang="en-US" dirty="0" smtClean="0"/>
              <a:t>By Now!!! Have a Intuition about Big Data</a:t>
            </a:r>
            <a:endParaRPr lang="en-US" dirty="0"/>
          </a:p>
        </p:txBody>
      </p:sp>
      <p:sp>
        <p:nvSpPr>
          <p:cNvPr id="3" name="Content Placeholder 2"/>
          <p:cNvSpPr>
            <a:spLocks noGrp="1"/>
          </p:cNvSpPr>
          <p:nvPr>
            <p:ph idx="1"/>
          </p:nvPr>
        </p:nvSpPr>
        <p:spPr/>
        <p:txBody>
          <a:bodyPr>
            <a:normAutofit/>
          </a:bodyPr>
          <a:lstStyle/>
          <a:p>
            <a:r>
              <a:rPr lang="en-US" dirty="0" smtClean="0"/>
              <a:t>What is it??</a:t>
            </a:r>
          </a:p>
          <a:p>
            <a:r>
              <a:rPr lang="en-US" dirty="0" smtClean="0"/>
              <a:t>NO SINGLE DEFINITION</a:t>
            </a:r>
          </a:p>
          <a:p>
            <a:r>
              <a:rPr lang="en-US" dirty="0" smtClean="0"/>
              <a:t>Generally we say: </a:t>
            </a:r>
            <a:r>
              <a:rPr lang="en-US" b="1" dirty="0" smtClean="0"/>
              <a:t>Big data</a:t>
            </a:r>
            <a:r>
              <a:rPr lang="en-US" dirty="0" smtClean="0"/>
              <a:t> is the term for a collection of datasets so </a:t>
            </a:r>
            <a:r>
              <a:rPr lang="en-US" b="1" dirty="0" smtClean="0"/>
              <a:t>large</a:t>
            </a:r>
            <a:r>
              <a:rPr lang="en-US" dirty="0" smtClean="0"/>
              <a:t> and </a:t>
            </a:r>
            <a:r>
              <a:rPr lang="en-US" b="1" dirty="0" smtClean="0"/>
              <a:t>complex</a:t>
            </a:r>
            <a:r>
              <a:rPr lang="en-US" dirty="0" smtClean="0"/>
              <a:t> that it becomes </a:t>
            </a:r>
            <a:r>
              <a:rPr lang="en-US" b="1" dirty="0" smtClean="0"/>
              <a:t>difficult</a:t>
            </a:r>
            <a:r>
              <a:rPr lang="en-US" dirty="0" smtClean="0"/>
              <a:t> to </a:t>
            </a:r>
            <a:r>
              <a:rPr lang="en-US" b="1" dirty="0" smtClean="0"/>
              <a:t>process </a:t>
            </a:r>
            <a:r>
              <a:rPr lang="en-US" dirty="0" smtClean="0"/>
              <a:t>using on-hand </a:t>
            </a:r>
            <a:r>
              <a:rPr lang="en-US" b="1" dirty="0" smtClean="0"/>
              <a:t>database management tools</a:t>
            </a:r>
            <a:r>
              <a:rPr lang="en-US" dirty="0" smtClean="0"/>
              <a:t> or </a:t>
            </a:r>
            <a:r>
              <a:rPr lang="en-US" b="1" dirty="0" smtClean="0"/>
              <a:t>traditional data processing applications</a:t>
            </a:r>
            <a:r>
              <a:rPr lang="en-US" dirty="0" smtClean="0"/>
              <a:t>. </a:t>
            </a:r>
            <a:endParaRPr lang="en-US" dirty="0"/>
          </a:p>
        </p:txBody>
      </p:sp>
    </p:spTree>
    <p:extLst>
      <p:ext uri="{BB962C8B-B14F-4D97-AF65-F5344CB8AC3E}">
        <p14:creationId xmlns:p14="http://schemas.microsoft.com/office/powerpoint/2010/main" xmlns="" val="4249259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about the Big size of Data Sets?</a:t>
            </a:r>
            <a:endParaRPr lang="en-US" dirty="0"/>
          </a:p>
        </p:txBody>
      </p:sp>
    </p:spTree>
    <p:extLst>
      <p:ext uri="{BB962C8B-B14F-4D97-AF65-F5344CB8AC3E}">
        <p14:creationId xmlns:p14="http://schemas.microsoft.com/office/powerpoint/2010/main" xmlns="" val="4519308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about the Big size of Data Sets?</a:t>
            </a:r>
            <a:endParaRPr lang="en-US" dirty="0"/>
          </a:p>
        </p:txBody>
      </p:sp>
      <p:sp>
        <p:nvSpPr>
          <p:cNvPr id="3" name="Content Placeholder 2"/>
          <p:cNvSpPr>
            <a:spLocks noGrp="1"/>
          </p:cNvSpPr>
          <p:nvPr>
            <p:ph idx="1"/>
          </p:nvPr>
        </p:nvSpPr>
        <p:spPr/>
        <p:txBody>
          <a:bodyPr/>
          <a:lstStyle/>
          <a:p>
            <a:r>
              <a:rPr lang="en-US" dirty="0" smtClean="0"/>
              <a:t>Big Data is any data that is expensive to manage and hard to extract from.</a:t>
            </a:r>
          </a:p>
          <a:p>
            <a:pPr marL="0" indent="0">
              <a:buNone/>
            </a:pPr>
            <a:r>
              <a:rPr lang="en-US" dirty="0" smtClean="0"/>
              <a:t>						    </a:t>
            </a:r>
            <a:r>
              <a:rPr lang="en-US" sz="1400" dirty="0" smtClean="0"/>
              <a:t>-Michael Franklin</a:t>
            </a:r>
          </a:p>
          <a:p>
            <a:pPr marL="0" indent="0">
              <a:buNone/>
            </a:pPr>
            <a:r>
              <a:rPr lang="en-US" sz="1400" dirty="0" smtClean="0"/>
              <a:t>				Thomas M. Siebel Professor of Computer Science, </a:t>
            </a:r>
          </a:p>
          <a:p>
            <a:pPr marL="0" indent="0">
              <a:buNone/>
            </a:pPr>
            <a:r>
              <a:rPr lang="en-US" sz="1400" dirty="0" smtClean="0"/>
              <a:t>				Director of Algorithms, Machines and People Lab</a:t>
            </a:r>
          </a:p>
          <a:p>
            <a:pPr marL="0" indent="0">
              <a:buNone/>
            </a:pPr>
            <a:r>
              <a:rPr lang="en-US" sz="1400" dirty="0" smtClean="0"/>
              <a:t>				University of </a:t>
            </a:r>
            <a:r>
              <a:rPr lang="en-US" sz="1400" dirty="0" err="1" smtClean="0"/>
              <a:t>Berkely</a:t>
            </a:r>
            <a:endParaRPr lang="en-US" sz="1400" dirty="0" smtClean="0"/>
          </a:p>
          <a:p>
            <a:pPr marL="0" indent="0">
              <a:buNone/>
            </a:pPr>
            <a:endParaRPr lang="en-US" dirty="0"/>
          </a:p>
        </p:txBody>
      </p:sp>
    </p:spTree>
    <p:extLst>
      <p:ext uri="{BB962C8B-B14F-4D97-AF65-F5344CB8AC3E}">
        <p14:creationId xmlns:p14="http://schemas.microsoft.com/office/powerpoint/2010/main" xmlns="" val="14594551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Big Data</a:t>
            </a:r>
            <a:endParaRPr lang="en-US" dirty="0"/>
          </a:p>
        </p:txBody>
      </p:sp>
      <p:sp>
        <p:nvSpPr>
          <p:cNvPr id="3" name="Content Placeholder 2"/>
          <p:cNvSpPr>
            <a:spLocks noGrp="1"/>
          </p:cNvSpPr>
          <p:nvPr>
            <p:ph idx="1"/>
          </p:nvPr>
        </p:nvSpPr>
        <p:spPr/>
        <p:txBody>
          <a:bodyPr/>
          <a:lstStyle/>
          <a:p>
            <a:r>
              <a:rPr lang="en-US" dirty="0" smtClean="0"/>
              <a:t>3 V’s of Big Data: Volume, Variety, Velocity </a:t>
            </a:r>
            <a:endParaRPr lang="en-US" dirty="0"/>
          </a:p>
        </p:txBody>
      </p:sp>
    </p:spTree>
    <p:extLst>
      <p:ext uri="{BB962C8B-B14F-4D97-AF65-F5344CB8AC3E}">
        <p14:creationId xmlns:p14="http://schemas.microsoft.com/office/powerpoint/2010/main" xmlns="" val="32444445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Big Data</a:t>
            </a:r>
            <a:endParaRPr lang="en-US" dirty="0"/>
          </a:p>
        </p:txBody>
      </p:sp>
      <p:sp>
        <p:nvSpPr>
          <p:cNvPr id="3" name="Content Placeholder 2"/>
          <p:cNvSpPr>
            <a:spLocks noGrp="1"/>
          </p:cNvSpPr>
          <p:nvPr>
            <p:ph idx="1"/>
          </p:nvPr>
        </p:nvSpPr>
        <p:spPr/>
        <p:txBody>
          <a:bodyPr/>
          <a:lstStyle/>
          <a:p>
            <a:r>
              <a:rPr lang="en-US" dirty="0" smtClean="0"/>
              <a:t>3 V’s of Big Data: Volume, Variety, Velocity </a:t>
            </a:r>
          </a:p>
          <a:p>
            <a:r>
              <a:rPr lang="en-US" dirty="0" smtClean="0"/>
              <a:t>Add a new V make it four: V for Veracity</a:t>
            </a:r>
            <a:endParaRPr lang="en-US" dirty="0"/>
          </a:p>
        </p:txBody>
      </p:sp>
    </p:spTree>
    <p:extLst>
      <p:ext uri="{BB962C8B-B14F-4D97-AF65-F5344CB8AC3E}">
        <p14:creationId xmlns:p14="http://schemas.microsoft.com/office/powerpoint/2010/main" xmlns="" val="13753137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Big Data</a:t>
            </a:r>
            <a:endParaRPr lang="en-US" dirty="0"/>
          </a:p>
        </p:txBody>
      </p:sp>
      <p:sp>
        <p:nvSpPr>
          <p:cNvPr id="3" name="Content Placeholder 2"/>
          <p:cNvSpPr>
            <a:spLocks noGrp="1"/>
          </p:cNvSpPr>
          <p:nvPr>
            <p:ph idx="1"/>
          </p:nvPr>
        </p:nvSpPr>
        <p:spPr/>
        <p:txBody>
          <a:bodyPr/>
          <a:lstStyle/>
          <a:p>
            <a:r>
              <a:rPr lang="en-US" dirty="0" smtClean="0"/>
              <a:t>3 V’s of Big Data: Volume, Variety, Velocity </a:t>
            </a:r>
          </a:p>
          <a:p>
            <a:r>
              <a:rPr lang="en-US" dirty="0" smtClean="0"/>
              <a:t>Add a new V make it four: V for Veracity</a:t>
            </a:r>
          </a:p>
          <a:p>
            <a:r>
              <a:rPr lang="en-US" dirty="0" smtClean="0"/>
              <a:t>Why add only one? Add 3 more… so its 7!!!</a:t>
            </a:r>
            <a:endParaRPr lang="en-US" dirty="0"/>
          </a:p>
        </p:txBody>
      </p:sp>
    </p:spTree>
    <p:extLst>
      <p:ext uri="{BB962C8B-B14F-4D97-AF65-F5344CB8AC3E}">
        <p14:creationId xmlns:p14="http://schemas.microsoft.com/office/powerpoint/2010/main" xmlns="" val="41202362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V’s of Big Data</a:t>
            </a:r>
            <a:endParaRPr lang="en-US" dirty="0"/>
          </a:p>
        </p:txBody>
      </p:sp>
      <p:sp>
        <p:nvSpPr>
          <p:cNvPr id="3" name="Content Placeholder 2"/>
          <p:cNvSpPr>
            <a:spLocks noGrp="1"/>
          </p:cNvSpPr>
          <p:nvPr>
            <p:ph idx="1"/>
          </p:nvPr>
        </p:nvSpPr>
        <p:spPr/>
        <p:txBody>
          <a:bodyPr/>
          <a:lstStyle/>
          <a:p>
            <a:r>
              <a:rPr lang="en-US" dirty="0" smtClean="0"/>
              <a:t>Volume</a:t>
            </a:r>
          </a:p>
          <a:p>
            <a:r>
              <a:rPr lang="en-US" dirty="0" smtClean="0"/>
              <a:t>Variety</a:t>
            </a:r>
          </a:p>
          <a:p>
            <a:r>
              <a:rPr lang="en-US" dirty="0" smtClean="0"/>
              <a:t>Velocity</a:t>
            </a:r>
          </a:p>
          <a:p>
            <a:r>
              <a:rPr lang="en-US" dirty="0" smtClean="0"/>
              <a:t>Veracity</a:t>
            </a:r>
          </a:p>
          <a:p>
            <a:r>
              <a:rPr lang="en-US" dirty="0" smtClean="0"/>
              <a:t>Variability</a:t>
            </a:r>
          </a:p>
          <a:p>
            <a:r>
              <a:rPr lang="en-US" dirty="0" smtClean="0"/>
              <a:t>Visualization</a:t>
            </a:r>
          </a:p>
          <a:p>
            <a:r>
              <a:rPr lang="en-US" dirty="0" smtClean="0"/>
              <a:t>Value</a:t>
            </a:r>
            <a:endParaRPr lang="en-US" dirty="0"/>
          </a:p>
        </p:txBody>
      </p:sp>
    </p:spTree>
    <p:extLst>
      <p:ext uri="{BB962C8B-B14F-4D97-AF65-F5344CB8AC3E}">
        <p14:creationId xmlns:p14="http://schemas.microsoft.com/office/powerpoint/2010/main" xmlns="" val="36087992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Volume</a:t>
            </a:r>
            <a:endParaRPr lang="en-US" dirty="0"/>
          </a:p>
        </p:txBody>
      </p:sp>
      <p:sp>
        <p:nvSpPr>
          <p:cNvPr id="3" name="Content Placeholder 2"/>
          <p:cNvSpPr>
            <a:spLocks noGrp="1"/>
          </p:cNvSpPr>
          <p:nvPr>
            <p:ph idx="1"/>
          </p:nvPr>
        </p:nvSpPr>
        <p:spPr/>
        <p:txBody>
          <a:bodyPr/>
          <a:lstStyle/>
          <a:p>
            <a:r>
              <a:rPr lang="en-US" dirty="0" smtClean="0"/>
              <a:t>100 terabytes of data are </a:t>
            </a:r>
            <a:r>
              <a:rPr lang="en-US" dirty="0" smtClean="0">
                <a:hlinkClick r:id="rId2"/>
              </a:rPr>
              <a:t>uploaded daily to Facebook</a:t>
            </a:r>
            <a:r>
              <a:rPr lang="en-US" dirty="0" smtClean="0"/>
              <a:t>; Akamai analyses 75 million events a day to target online ads; Walmart handles 1 million customer transactions every single hour. </a:t>
            </a:r>
            <a:r>
              <a:rPr lang="en-US" dirty="0" smtClean="0">
                <a:hlinkClick r:id="rId3"/>
              </a:rPr>
              <a:t>90%</a:t>
            </a:r>
            <a:r>
              <a:rPr lang="en-US" dirty="0" smtClean="0"/>
              <a:t> of all data ever created was generated in the past 2 years.</a:t>
            </a:r>
            <a:br>
              <a:rPr lang="en-US" dirty="0" smtClean="0"/>
            </a:br>
            <a:r>
              <a:rPr lang="en-US" dirty="0" smtClean="0"/>
              <a:t>Scale is certainly a part of what makes Big Data big.</a:t>
            </a:r>
            <a:endParaRPr lang="en-US" dirty="0"/>
          </a:p>
        </p:txBody>
      </p:sp>
    </p:spTree>
    <p:extLst>
      <p:ext uri="{BB962C8B-B14F-4D97-AF65-F5344CB8AC3E}">
        <p14:creationId xmlns:p14="http://schemas.microsoft.com/office/powerpoint/2010/main" xmlns="" val="18038865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Every minute of every day, we upload 100 hours of video on </a:t>
            </a:r>
            <a:r>
              <a:rPr lang="en-US" dirty="0" err="1" smtClean="0"/>
              <a:t>Youtube</a:t>
            </a:r>
            <a:r>
              <a:rPr lang="en-US" dirty="0" smtClean="0"/>
              <a:t>, send over 200 million emails and send 300,000 tweets. ‘Velocity’ refers to the increasing speed at which this data is created, and the increasing speed at which the data can be processed, stored and </a:t>
            </a:r>
            <a:r>
              <a:rPr lang="en-US" dirty="0" err="1" smtClean="0"/>
              <a:t>analysed</a:t>
            </a:r>
            <a:r>
              <a:rPr lang="en-US" dirty="0" smtClean="0"/>
              <a:t> by relational databases. The possibilities of processing data in real-time is an area of particular interest, which allows companies to do things like display </a:t>
            </a:r>
            <a:r>
              <a:rPr lang="en-US" dirty="0" err="1" smtClean="0"/>
              <a:t>personalised</a:t>
            </a:r>
            <a:r>
              <a:rPr lang="en-US" dirty="0" smtClean="0"/>
              <a:t> ads on the web pages you visit, based on your recent search, viewing and purchase history.</a:t>
            </a:r>
            <a:endParaRPr lang="en-US" dirty="0"/>
          </a:p>
        </p:txBody>
      </p:sp>
    </p:spTree>
    <p:extLst>
      <p:ext uri="{BB962C8B-B14F-4D97-AF65-F5344CB8AC3E}">
        <p14:creationId xmlns:p14="http://schemas.microsoft.com/office/powerpoint/2010/main" xmlns="" val="17131724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Variety</a:t>
            </a:r>
            <a:endParaRPr lang="en-US" dirty="0"/>
          </a:p>
        </p:txBody>
      </p:sp>
      <p:sp>
        <p:nvSpPr>
          <p:cNvPr id="3" name="Content Placeholder 2"/>
          <p:cNvSpPr>
            <a:spLocks noGrp="1"/>
          </p:cNvSpPr>
          <p:nvPr>
            <p:ph idx="1"/>
          </p:nvPr>
        </p:nvSpPr>
        <p:spPr/>
        <p:txBody>
          <a:bodyPr/>
          <a:lstStyle/>
          <a:p>
            <a:r>
              <a:rPr lang="en-US" dirty="0" smtClean="0">
                <a:hlinkClick r:id="rId2"/>
              </a:rPr>
              <a:t>90%</a:t>
            </a:r>
            <a:r>
              <a:rPr lang="en-US" dirty="0" smtClean="0"/>
              <a:t> of data generated is ‘unstructured’, coming in all shapes and forms- from geo-spatial data, to tweets which can be </a:t>
            </a:r>
            <a:r>
              <a:rPr lang="en-US" dirty="0" err="1" smtClean="0"/>
              <a:t>analysed</a:t>
            </a:r>
            <a:r>
              <a:rPr lang="en-US" dirty="0" smtClean="0"/>
              <a:t> for content and sentiment, to visual data such as photos and videos.</a:t>
            </a:r>
            <a:endParaRPr lang="en-US" dirty="0"/>
          </a:p>
        </p:txBody>
      </p:sp>
    </p:spTree>
    <p:extLst>
      <p:ext uri="{BB962C8B-B14F-4D97-AF65-F5344CB8AC3E}">
        <p14:creationId xmlns:p14="http://schemas.microsoft.com/office/powerpoint/2010/main" xmlns="" val="34346651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”Big Data”!!!</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C:\Users\Sohom Ghosh\Desktop\BG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3855" y="1600200"/>
            <a:ext cx="9038374" cy="50816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177529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Veracity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Veracity </a:t>
            </a:r>
            <a:r>
              <a:rPr lang="el-GR" dirty="0" smtClean="0"/>
              <a:t>Ξ</a:t>
            </a:r>
            <a:r>
              <a:rPr lang="en-US" dirty="0" smtClean="0"/>
              <a:t> Truthfulness</a:t>
            </a:r>
          </a:p>
          <a:p>
            <a:r>
              <a:rPr lang="en-US" dirty="0" smtClean="0"/>
              <a:t>Uncertainty of Big Data</a:t>
            </a:r>
          </a:p>
          <a:p>
            <a:r>
              <a:rPr lang="en-US" dirty="0" smtClean="0"/>
              <a:t>1 in 3 Business Leaders does not trust the information they use to make decision</a:t>
            </a:r>
          </a:p>
          <a:p>
            <a:r>
              <a:rPr lang="en-US" dirty="0" smtClean="0"/>
              <a:t>Poor data quality costs US Economy around $3.1 Trillion a year</a:t>
            </a:r>
          </a:p>
          <a:p>
            <a:r>
              <a:rPr lang="en-US" dirty="0" smtClean="0"/>
              <a:t>What’s crucial to understanding Big Data is the messy, noisy nature of it, and the amount of work that goes in to producing an accurate dataset before analysis can even begin.</a:t>
            </a:r>
            <a:endParaRPr lang="en-US" dirty="0"/>
          </a:p>
        </p:txBody>
      </p:sp>
    </p:spTree>
    <p:extLst>
      <p:ext uri="{BB962C8B-B14F-4D97-AF65-F5344CB8AC3E}">
        <p14:creationId xmlns:p14="http://schemas.microsoft.com/office/powerpoint/2010/main" xmlns="" val="38508234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a:t>
            </a:r>
            <a:endParaRPr lang="en-US" dirty="0"/>
          </a:p>
        </p:txBody>
      </p:sp>
      <p:sp>
        <p:nvSpPr>
          <p:cNvPr id="3" name="Content Placeholder 2"/>
          <p:cNvSpPr>
            <a:spLocks noGrp="1"/>
          </p:cNvSpPr>
          <p:nvPr>
            <p:ph idx="1"/>
          </p:nvPr>
        </p:nvSpPr>
        <p:spPr/>
        <p:txBody>
          <a:bodyPr/>
          <a:lstStyle/>
          <a:p>
            <a:r>
              <a:rPr lang="en-US" dirty="0" smtClean="0"/>
              <a:t>Variability refers to data whose meaning is constantly changing. This is particularly the case when gathering data relies on language processing.</a:t>
            </a:r>
          </a:p>
          <a:p>
            <a:r>
              <a:rPr lang="en-US" dirty="0" err="1" smtClean="0"/>
              <a:t>Eg</a:t>
            </a:r>
            <a:r>
              <a:rPr lang="en-US" dirty="0" smtClean="0"/>
              <a:t>. Share market prices, Comments/Likes about a particular products</a:t>
            </a:r>
            <a:endParaRPr lang="en-US" dirty="0"/>
          </a:p>
        </p:txBody>
      </p:sp>
    </p:spTree>
    <p:extLst>
      <p:ext uri="{BB962C8B-B14F-4D97-AF65-F5344CB8AC3E}">
        <p14:creationId xmlns:p14="http://schemas.microsoft.com/office/powerpoint/2010/main" xmlns="" val="234654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a:t>
            </a:r>
            <a:endParaRPr lang="en-US" dirty="0"/>
          </a:p>
        </p:txBody>
      </p:sp>
      <p:sp>
        <p:nvSpPr>
          <p:cNvPr id="3" name="Content Placeholder 2"/>
          <p:cNvSpPr>
            <a:spLocks noGrp="1"/>
          </p:cNvSpPr>
          <p:nvPr>
            <p:ph idx="1"/>
          </p:nvPr>
        </p:nvSpPr>
        <p:spPr/>
        <p:txBody>
          <a:bodyPr>
            <a:normAutofit fontScale="92500"/>
          </a:bodyPr>
          <a:lstStyle/>
          <a:p>
            <a:r>
              <a:rPr lang="en-US" dirty="0" smtClean="0"/>
              <a:t>Once it’s been processed, you need a way of presenting the data in a manner that’s readable and accessible- this is where </a:t>
            </a:r>
            <a:r>
              <a:rPr lang="en-US" dirty="0" err="1" smtClean="0"/>
              <a:t>visualisation</a:t>
            </a:r>
            <a:r>
              <a:rPr lang="en-US" dirty="0" smtClean="0"/>
              <a:t> comes in. </a:t>
            </a:r>
            <a:r>
              <a:rPr lang="en-US" dirty="0" err="1" smtClean="0"/>
              <a:t>Visualisations</a:t>
            </a:r>
            <a:r>
              <a:rPr lang="en-US" dirty="0" smtClean="0"/>
              <a:t> can contain dozens of variables and parameters- a far cry from the x and y variables of your standard bar chart- and finding a way to present this information that makes the findings clear is one of the challenges of Big Data.</a:t>
            </a:r>
          </a:p>
          <a:p>
            <a:r>
              <a:rPr lang="en-US" dirty="0" err="1" smtClean="0"/>
              <a:t>Softwares</a:t>
            </a:r>
            <a:r>
              <a:rPr lang="en-US" dirty="0" smtClean="0"/>
              <a:t> used: Tableau, etc.</a:t>
            </a:r>
            <a:endParaRPr lang="en-US" dirty="0"/>
          </a:p>
        </p:txBody>
      </p:sp>
    </p:spTree>
    <p:extLst>
      <p:ext uri="{BB962C8B-B14F-4D97-AF65-F5344CB8AC3E}">
        <p14:creationId xmlns:p14="http://schemas.microsoft.com/office/powerpoint/2010/main" xmlns="" val="12666395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a:t>
            </a:r>
            <a:endParaRPr lang="en-US" dirty="0"/>
          </a:p>
        </p:txBody>
      </p:sp>
      <p:sp>
        <p:nvSpPr>
          <p:cNvPr id="3" name="Content Placeholder 2"/>
          <p:cNvSpPr>
            <a:spLocks noGrp="1"/>
          </p:cNvSpPr>
          <p:nvPr>
            <p:ph idx="1"/>
          </p:nvPr>
        </p:nvSpPr>
        <p:spPr/>
        <p:txBody>
          <a:bodyPr/>
          <a:lstStyle/>
          <a:p>
            <a:r>
              <a:rPr lang="en-US" dirty="0" smtClean="0"/>
              <a:t>The potential value of Big Data is huge. Speaking about new Big Data initiatives in the US healthcare system last year, McKinsey estimated if these initiatives were rolled out system-wide, they “could account for 300 billion to450 billion in reduced health-care spending, or 12 to 17 percent of the $2.6 trillion baseline in US health-care costs”.</a:t>
            </a:r>
            <a:endParaRPr lang="en-US" dirty="0"/>
          </a:p>
        </p:txBody>
      </p:sp>
    </p:spTree>
    <p:extLst>
      <p:ext uri="{BB962C8B-B14F-4D97-AF65-F5344CB8AC3E}">
        <p14:creationId xmlns:p14="http://schemas.microsoft.com/office/powerpoint/2010/main" xmlns="" val="29146163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other V to be added?</a:t>
            </a:r>
            <a:endParaRPr lang="en-US" dirty="0"/>
          </a:p>
        </p:txBody>
      </p:sp>
    </p:spTree>
    <p:extLst>
      <p:ext uri="{BB962C8B-B14F-4D97-AF65-F5344CB8AC3E}">
        <p14:creationId xmlns:p14="http://schemas.microsoft.com/office/powerpoint/2010/main" xmlns="" val="7232442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other V to be added?</a:t>
            </a:r>
            <a:endParaRPr lang="en-US" dirty="0"/>
          </a:p>
        </p:txBody>
      </p:sp>
      <p:sp>
        <p:nvSpPr>
          <p:cNvPr id="3" name="Content Placeholder 2"/>
          <p:cNvSpPr>
            <a:spLocks noGrp="1"/>
          </p:cNvSpPr>
          <p:nvPr>
            <p:ph idx="1"/>
          </p:nvPr>
        </p:nvSpPr>
        <p:spPr/>
        <p:txBody>
          <a:bodyPr/>
          <a:lstStyle/>
          <a:p>
            <a:r>
              <a:rPr lang="en-US" dirty="0" smtClean="0"/>
              <a:t>Yes….some more…</a:t>
            </a:r>
            <a:endParaRPr lang="en-US" dirty="0"/>
          </a:p>
        </p:txBody>
      </p:sp>
    </p:spTree>
    <p:extLst>
      <p:ext uri="{BB962C8B-B14F-4D97-AF65-F5344CB8AC3E}">
        <p14:creationId xmlns:p14="http://schemas.microsoft.com/office/powerpoint/2010/main" xmlns="" val="14091742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other V to be added?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Yes….some more…</a:t>
            </a:r>
          </a:p>
          <a:p>
            <a:r>
              <a:rPr lang="en-US" b="1" dirty="0" smtClean="0"/>
              <a:t>Validity</a:t>
            </a:r>
            <a:r>
              <a:rPr lang="en-US" dirty="0" smtClean="0"/>
              <a:t>:- Refers to whether the data is correct for the intended use or not. Data collection system should be able to cleanse/</a:t>
            </a:r>
            <a:r>
              <a:rPr lang="en-US" dirty="0" err="1" smtClean="0"/>
              <a:t>sanitise</a:t>
            </a:r>
            <a:r>
              <a:rPr lang="en-US" dirty="0" smtClean="0"/>
              <a:t> the data before it enters into your big data pipeline.</a:t>
            </a:r>
          </a:p>
          <a:p>
            <a:r>
              <a:rPr lang="en-US" b="1" dirty="0" smtClean="0"/>
              <a:t>Volatility</a:t>
            </a:r>
            <a:r>
              <a:rPr lang="en-US" dirty="0" smtClean="0"/>
              <a:t>:- Refers to for how long the data is valid. For example, user tracking cookies have a validity of years whereas NAT IP allocations done by the ISPs have a validity of a few hours.</a:t>
            </a:r>
          </a:p>
          <a:p>
            <a:r>
              <a:rPr lang="en-US" dirty="0" smtClean="0"/>
              <a:t>…….MORE MAY BE ADDED IN FUTURE!!!!.....</a:t>
            </a:r>
            <a:endParaRPr lang="en-US" dirty="0"/>
          </a:p>
        </p:txBody>
      </p:sp>
    </p:spTree>
    <p:extLst>
      <p:ext uri="{BB962C8B-B14F-4D97-AF65-F5344CB8AC3E}">
        <p14:creationId xmlns:p14="http://schemas.microsoft.com/office/powerpoint/2010/main" xmlns="" val="19743726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2305" r="12354"/>
          <a:stretch/>
        </p:blipFill>
        <p:spPr bwMode="auto">
          <a:xfrm>
            <a:off x="1" y="15089"/>
            <a:ext cx="9067800" cy="676671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9291053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2504" r="11933"/>
          <a:stretch/>
        </p:blipFill>
        <p:spPr bwMode="auto">
          <a:xfrm>
            <a:off x="159224" y="228600"/>
            <a:ext cx="8679976" cy="645836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5910876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1714" r="12029"/>
          <a:stretch/>
        </p:blipFill>
        <p:spPr bwMode="auto">
          <a:xfrm>
            <a:off x="-54449" y="0"/>
            <a:ext cx="9198449" cy="6781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1171273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Part-I</a:t>
            </a:r>
            <a:endParaRPr lang="en-US" dirty="0"/>
          </a:p>
        </p:txBody>
      </p:sp>
      <p:sp>
        <p:nvSpPr>
          <p:cNvPr id="3" name="Content Placeholder 2"/>
          <p:cNvSpPr>
            <a:spLocks noGrp="1"/>
          </p:cNvSpPr>
          <p:nvPr>
            <p:ph idx="1"/>
          </p:nvPr>
        </p:nvSpPr>
        <p:spPr>
          <a:xfrm>
            <a:off x="457200" y="1600201"/>
            <a:ext cx="8229600" cy="2057400"/>
          </a:xfrm>
        </p:spPr>
        <p:txBody>
          <a:bodyPr/>
          <a:lstStyle/>
          <a:p>
            <a:r>
              <a:rPr lang="en-US" dirty="0" smtClean="0"/>
              <a:t>What is Big Data?</a:t>
            </a:r>
          </a:p>
          <a:p>
            <a:r>
              <a:rPr lang="en-US" dirty="0" smtClean="0"/>
              <a:t>How is it generated?</a:t>
            </a:r>
          </a:p>
          <a:p>
            <a:r>
              <a:rPr lang="en-US" dirty="0" smtClean="0"/>
              <a:t>Why should we study it?</a:t>
            </a:r>
            <a:endParaRPr lang="en-US" dirty="0"/>
          </a:p>
        </p:txBody>
      </p:sp>
      <p:sp>
        <p:nvSpPr>
          <p:cNvPr id="4" name="Content Placeholder 2"/>
          <p:cNvSpPr txBox="1">
            <a:spLocks/>
          </p:cNvSpPr>
          <p:nvPr/>
        </p:nvSpPr>
        <p:spPr>
          <a:xfrm>
            <a:off x="457200" y="4876800"/>
            <a:ext cx="8229600" cy="1371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How to analyze it?</a:t>
            </a:r>
          </a:p>
          <a:p>
            <a:r>
              <a:rPr lang="en-US" dirty="0" smtClean="0"/>
              <a:t>Some practical application</a:t>
            </a:r>
            <a:endParaRPr lang="en-US" dirty="0"/>
          </a:p>
        </p:txBody>
      </p:sp>
      <p:sp>
        <p:nvSpPr>
          <p:cNvPr id="5" name="Title 1"/>
          <p:cNvSpPr txBox="1">
            <a:spLocks/>
          </p:cNvSpPr>
          <p:nvPr/>
        </p:nvSpPr>
        <p:spPr>
          <a:xfrm>
            <a:off x="420914" y="3581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t>Part-II</a:t>
            </a:r>
            <a:endParaRPr lang="en-US" dirty="0"/>
          </a:p>
        </p:txBody>
      </p:sp>
    </p:spTree>
    <p:extLst>
      <p:ext uri="{BB962C8B-B14F-4D97-AF65-F5344CB8AC3E}">
        <p14:creationId xmlns:p14="http://schemas.microsoft.com/office/powerpoint/2010/main" xmlns="" val="41533043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2738" r="12481"/>
          <a:stretch/>
        </p:blipFill>
        <p:spPr bwMode="auto">
          <a:xfrm>
            <a:off x="0" y="72731"/>
            <a:ext cx="9024938" cy="67852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5015799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1968" r="11713"/>
          <a:stretch/>
        </p:blipFill>
        <p:spPr bwMode="auto">
          <a:xfrm>
            <a:off x="19050" y="76200"/>
            <a:ext cx="9064972" cy="667808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3474446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2564" r="12176" b="5342"/>
          <a:stretch/>
        </p:blipFill>
        <p:spPr bwMode="auto">
          <a:xfrm>
            <a:off x="354842" y="228600"/>
            <a:ext cx="8516203" cy="60220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7288734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2408" r="12043" b="6250"/>
          <a:stretch/>
        </p:blipFill>
        <p:spPr bwMode="auto">
          <a:xfrm>
            <a:off x="3412" y="31845"/>
            <a:ext cx="9220200" cy="643269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8867813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2188" r="12263" b="8209"/>
          <a:stretch/>
        </p:blipFill>
        <p:spPr bwMode="auto">
          <a:xfrm>
            <a:off x="-304800" y="76200"/>
            <a:ext cx="9829801" cy="67146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5795774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2189" t="6718" r="11603"/>
          <a:stretch/>
        </p:blipFill>
        <p:spPr bwMode="auto">
          <a:xfrm>
            <a:off x="0" y="338919"/>
            <a:ext cx="9140463" cy="629048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9287617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1969" r="12152"/>
          <a:stretch/>
        </p:blipFill>
        <p:spPr bwMode="auto">
          <a:xfrm>
            <a:off x="152400" y="165152"/>
            <a:ext cx="8827049" cy="654044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980348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store Big Data?</a:t>
            </a:r>
            <a:endParaRPr lang="en-US" dirty="0"/>
          </a:p>
        </p:txBody>
      </p:sp>
      <p:sp>
        <p:nvSpPr>
          <p:cNvPr id="3" name="Content Placeholder 2"/>
          <p:cNvSpPr>
            <a:spLocks noGrp="1"/>
          </p:cNvSpPr>
          <p:nvPr>
            <p:ph idx="1"/>
          </p:nvPr>
        </p:nvSpPr>
        <p:spPr/>
        <p:txBody>
          <a:bodyPr/>
          <a:lstStyle/>
          <a:p>
            <a:r>
              <a:rPr lang="en-US" dirty="0" smtClean="0"/>
              <a:t>Cloud</a:t>
            </a:r>
          </a:p>
          <a:p>
            <a:r>
              <a:rPr lang="en-US" dirty="0" smtClean="0"/>
              <a:t>Database???!!!</a:t>
            </a:r>
            <a:endParaRPr lang="en-US" dirty="0"/>
          </a:p>
        </p:txBody>
      </p:sp>
    </p:spTree>
    <p:extLst>
      <p:ext uri="{BB962C8B-B14F-4D97-AF65-F5344CB8AC3E}">
        <p14:creationId xmlns:p14="http://schemas.microsoft.com/office/powerpoint/2010/main" xmlns="" val="28871611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in Cloud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AWS (Amazon Web Service):- Store, Process &amp; Analyze Big Data</a:t>
            </a:r>
          </a:p>
          <a:p>
            <a:r>
              <a:rPr lang="en-US" dirty="0" smtClean="0"/>
              <a:t>Scientists, developers, and many other technologists from many different industries are taking advantage of Amazon Web Services to perform big data analytics and meeting the challenges of the increasing volume, variety, and velocity of digital information.  Amazon Web Services offers a comprehensive, end-to-end portfolio of </a:t>
            </a:r>
            <a:r>
              <a:rPr lang="en-US" dirty="0" smtClean="0">
                <a:hlinkClick r:id="rId2"/>
              </a:rPr>
              <a:t>cloud computing</a:t>
            </a:r>
            <a:r>
              <a:rPr lang="en-US" dirty="0" smtClean="0"/>
              <a:t> services to help you manage big data by reducing costs, scaling to meet demand, and increasing the speed of innovation.</a:t>
            </a:r>
          </a:p>
          <a:p>
            <a:r>
              <a:rPr lang="en-US" dirty="0" smtClean="0"/>
              <a:t>Rackspace:- Big Data Platform provided by Rackspace</a:t>
            </a:r>
            <a:endParaRPr lang="en-US" dirty="0"/>
          </a:p>
        </p:txBody>
      </p:sp>
    </p:spTree>
    <p:extLst>
      <p:ext uri="{BB962C8B-B14F-4D97-AF65-F5344CB8AC3E}">
        <p14:creationId xmlns:p14="http://schemas.microsoft.com/office/powerpoint/2010/main" xmlns="" val="18343868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in Database!!!</a:t>
            </a:r>
            <a:endParaRPr lang="en-US" dirty="0"/>
          </a:p>
        </p:txBody>
      </p:sp>
      <p:pic>
        <p:nvPicPr>
          <p:cNvPr id="25602" name="Picture 2"/>
          <p:cNvPicPr>
            <a:picLocks noGrp="1" noChangeAspect="1" noChangeArrowheads="1"/>
          </p:cNvPicPr>
          <p:nvPr>
            <p:ph idx="1"/>
          </p:nvPr>
        </p:nvPicPr>
        <p:blipFill rotWithShape="1">
          <a:blip r:embed="rId2">
            <a:extLst>
              <a:ext uri="{28A0092B-C50C-407E-A947-70E740481C1C}">
                <a14:useLocalDpi xmlns:a14="http://schemas.microsoft.com/office/drawing/2010/main" xmlns="" val="0"/>
              </a:ext>
            </a:extLst>
          </a:blip>
          <a:srcRect l="13042" t="21937" r="13888" b="5391"/>
          <a:stretch/>
        </p:blipFill>
        <p:spPr bwMode="auto">
          <a:xfrm>
            <a:off x="920525" y="1752600"/>
            <a:ext cx="7385275" cy="412958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5778967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t>
            </a:r>
            <a:endParaRPr lang="en-US" dirty="0"/>
          </a:p>
        </p:txBody>
      </p:sp>
      <p:sp>
        <p:nvSpPr>
          <p:cNvPr id="3" name="Content Placeholder 2"/>
          <p:cNvSpPr>
            <a:spLocks noGrp="1"/>
          </p:cNvSpPr>
          <p:nvPr>
            <p:ph idx="1"/>
          </p:nvPr>
        </p:nvSpPr>
        <p:spPr/>
        <p:txBody>
          <a:bodyPr/>
          <a:lstStyle/>
          <a:p>
            <a:r>
              <a:rPr lang="en-US" dirty="0" smtClean="0"/>
              <a:t>What is Big Data?</a:t>
            </a:r>
          </a:p>
          <a:p>
            <a:r>
              <a:rPr lang="en-US" dirty="0" smtClean="0"/>
              <a:t>How is it generated?</a:t>
            </a:r>
          </a:p>
          <a:p>
            <a:r>
              <a:rPr lang="en-US" dirty="0" smtClean="0"/>
              <a:t>Why should we study it?</a:t>
            </a:r>
            <a:endParaRPr lang="en-US" dirty="0"/>
          </a:p>
        </p:txBody>
      </p:sp>
    </p:spTree>
    <p:extLst>
      <p:ext uri="{BB962C8B-B14F-4D97-AF65-F5344CB8AC3E}">
        <p14:creationId xmlns:p14="http://schemas.microsoft.com/office/powerpoint/2010/main" xmlns="" val="12835838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6626"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2408" r="13690" b="6250"/>
          <a:stretch/>
        </p:blipFill>
        <p:spPr bwMode="auto">
          <a:xfrm>
            <a:off x="-33337" y="33337"/>
            <a:ext cx="9248230" cy="65960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6402618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7650"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2958" r="14129" b="6250"/>
          <a:stretch/>
        </p:blipFill>
        <p:spPr bwMode="auto">
          <a:xfrm>
            <a:off x="38099" y="0"/>
            <a:ext cx="9486901"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2436678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NOSQl</a:t>
            </a:r>
            <a:r>
              <a:rPr lang="en-US" dirty="0" smtClean="0"/>
              <a:t> example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3008236793"/>
              </p:ext>
            </p:extLst>
          </p:nvPr>
        </p:nvGraphicFramePr>
        <p:xfrm>
          <a:off x="457200" y="2286000"/>
          <a:ext cx="8229600" cy="111252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Id</a:t>
                      </a:r>
                      <a:endParaRPr lang="en-US" dirty="0"/>
                    </a:p>
                  </a:txBody>
                  <a:tcPr/>
                </a:tc>
                <a:tc>
                  <a:txBody>
                    <a:bodyPr/>
                    <a:lstStyle/>
                    <a:p>
                      <a:r>
                        <a:rPr lang="en-US" dirty="0" smtClean="0"/>
                        <a:t>name</a:t>
                      </a:r>
                      <a:endParaRPr lang="en-US" dirty="0"/>
                    </a:p>
                  </a:txBody>
                  <a:tcPr/>
                </a:tc>
                <a:tc>
                  <a:txBody>
                    <a:bodyPr/>
                    <a:lstStyle/>
                    <a:p>
                      <a:r>
                        <a:rPr lang="en-US" dirty="0" smtClean="0"/>
                        <a:t>salary</a:t>
                      </a:r>
                      <a:endParaRPr lang="en-US" dirty="0"/>
                    </a:p>
                  </a:txBody>
                  <a:tcPr/>
                </a:tc>
              </a:tr>
              <a:tr h="370840">
                <a:tc>
                  <a:txBody>
                    <a:bodyPr/>
                    <a:lstStyle/>
                    <a:p>
                      <a:r>
                        <a:rPr lang="en-US" dirty="0" smtClean="0"/>
                        <a:t>101</a:t>
                      </a:r>
                      <a:endParaRPr lang="en-US" dirty="0"/>
                    </a:p>
                  </a:txBody>
                  <a:tcPr/>
                </a:tc>
                <a:tc>
                  <a:txBody>
                    <a:bodyPr/>
                    <a:lstStyle/>
                    <a:p>
                      <a:r>
                        <a:rPr lang="en-US" dirty="0" smtClean="0"/>
                        <a:t>a</a:t>
                      </a:r>
                      <a:endParaRPr lang="en-US" dirty="0"/>
                    </a:p>
                  </a:txBody>
                  <a:tcPr/>
                </a:tc>
                <a:tc>
                  <a:txBody>
                    <a:bodyPr/>
                    <a:lstStyle/>
                    <a:p>
                      <a:r>
                        <a:rPr lang="en-US" dirty="0" smtClean="0"/>
                        <a:t>100</a:t>
                      </a:r>
                      <a:endParaRPr lang="en-US" dirty="0"/>
                    </a:p>
                  </a:txBody>
                  <a:tcPr/>
                </a:tc>
              </a:tr>
              <a:tr h="370840">
                <a:tc>
                  <a:txBody>
                    <a:bodyPr/>
                    <a:lstStyle/>
                    <a:p>
                      <a:r>
                        <a:rPr lang="en-US" dirty="0" smtClean="0"/>
                        <a:t>102</a:t>
                      </a:r>
                      <a:endParaRPr lang="en-US" dirty="0"/>
                    </a:p>
                  </a:txBody>
                  <a:tcPr/>
                </a:tc>
                <a:tc>
                  <a:txBody>
                    <a:bodyPr/>
                    <a:lstStyle/>
                    <a:p>
                      <a:r>
                        <a:rPr lang="en-US" dirty="0" smtClean="0"/>
                        <a:t>b</a:t>
                      </a:r>
                      <a:endParaRPr lang="en-US" dirty="0"/>
                    </a:p>
                  </a:txBody>
                  <a:tcPr/>
                </a:tc>
                <a:tc>
                  <a:txBody>
                    <a:bodyPr/>
                    <a:lstStyle/>
                    <a:p>
                      <a:r>
                        <a:rPr lang="en-US" dirty="0" smtClean="0"/>
                        <a:t>200</a:t>
                      </a:r>
                      <a:endParaRPr lang="en-US" dirty="0"/>
                    </a:p>
                  </a:txBody>
                  <a:tcPr/>
                </a:tc>
              </a:tr>
            </a:tbl>
          </a:graphicData>
        </a:graphic>
      </p:graphicFrame>
      <p:sp>
        <p:nvSpPr>
          <p:cNvPr id="5" name="TextBox 4"/>
          <p:cNvSpPr txBox="1"/>
          <p:nvPr/>
        </p:nvSpPr>
        <p:spPr>
          <a:xfrm>
            <a:off x="1295400" y="4038600"/>
            <a:ext cx="3641703" cy="1754326"/>
          </a:xfrm>
          <a:prstGeom prst="rect">
            <a:avLst/>
          </a:prstGeom>
          <a:noFill/>
        </p:spPr>
        <p:txBody>
          <a:bodyPr wrap="none" rtlCol="0">
            <a:spAutoFit/>
          </a:bodyPr>
          <a:lstStyle/>
          <a:p>
            <a:r>
              <a:rPr lang="en-US" b="1" dirty="0" smtClean="0"/>
              <a:t>IN NOSQL FORMAT:-</a:t>
            </a:r>
          </a:p>
          <a:p>
            <a:endParaRPr lang="en-US" b="1" dirty="0" smtClean="0"/>
          </a:p>
          <a:p>
            <a:r>
              <a:rPr lang="en-US" dirty="0" smtClean="0"/>
              <a:t>101 </a:t>
            </a:r>
            <a:r>
              <a:rPr lang="en-US" dirty="0" err="1" smtClean="0"/>
              <a:t>cloumn</a:t>
            </a:r>
            <a:r>
              <a:rPr lang="en-US" dirty="0" smtClean="0"/>
              <a:t> = </a:t>
            </a:r>
            <a:r>
              <a:rPr lang="en-US" dirty="0" err="1" smtClean="0"/>
              <a:t>cf:name</a:t>
            </a:r>
            <a:r>
              <a:rPr lang="en-US" dirty="0" smtClean="0"/>
              <a:t> </a:t>
            </a:r>
            <a:r>
              <a:rPr lang="en-US" dirty="0" err="1" smtClean="0"/>
              <a:t>ts</a:t>
            </a:r>
            <a:r>
              <a:rPr lang="en-US" dirty="0" smtClean="0"/>
              <a:t> value = ‘a’</a:t>
            </a:r>
          </a:p>
          <a:p>
            <a:r>
              <a:rPr lang="en-US" dirty="0"/>
              <a:t>101 </a:t>
            </a:r>
            <a:r>
              <a:rPr lang="en-US" dirty="0" err="1"/>
              <a:t>cloumn</a:t>
            </a:r>
            <a:r>
              <a:rPr lang="en-US" dirty="0"/>
              <a:t> = </a:t>
            </a:r>
            <a:r>
              <a:rPr lang="en-US" dirty="0" err="1" smtClean="0"/>
              <a:t>cf:salary</a:t>
            </a:r>
            <a:r>
              <a:rPr lang="en-US" dirty="0" smtClean="0"/>
              <a:t> </a:t>
            </a:r>
            <a:r>
              <a:rPr lang="en-US" dirty="0" err="1"/>
              <a:t>ts</a:t>
            </a:r>
            <a:r>
              <a:rPr lang="en-US" dirty="0"/>
              <a:t> value </a:t>
            </a:r>
            <a:r>
              <a:rPr lang="en-US" dirty="0" smtClean="0"/>
              <a:t>=100’</a:t>
            </a:r>
            <a:endParaRPr lang="en-US" dirty="0"/>
          </a:p>
          <a:p>
            <a:r>
              <a:rPr lang="en-US" dirty="0" smtClean="0"/>
              <a:t>102 </a:t>
            </a:r>
            <a:r>
              <a:rPr lang="en-US" dirty="0" err="1"/>
              <a:t>cloumn</a:t>
            </a:r>
            <a:r>
              <a:rPr lang="en-US" dirty="0"/>
              <a:t> = </a:t>
            </a:r>
            <a:r>
              <a:rPr lang="en-US" dirty="0" err="1"/>
              <a:t>cf:name</a:t>
            </a:r>
            <a:r>
              <a:rPr lang="en-US" dirty="0"/>
              <a:t> </a:t>
            </a:r>
            <a:r>
              <a:rPr lang="en-US" dirty="0" err="1"/>
              <a:t>ts</a:t>
            </a:r>
            <a:r>
              <a:rPr lang="en-US" dirty="0"/>
              <a:t> value = </a:t>
            </a:r>
            <a:r>
              <a:rPr lang="en-US" dirty="0" smtClean="0"/>
              <a:t>‘b’</a:t>
            </a:r>
            <a:endParaRPr lang="en-US" dirty="0"/>
          </a:p>
          <a:p>
            <a:r>
              <a:rPr lang="en-US" dirty="0" smtClean="0"/>
              <a:t>102 </a:t>
            </a:r>
            <a:r>
              <a:rPr lang="en-US" dirty="0" err="1"/>
              <a:t>cloumn</a:t>
            </a:r>
            <a:r>
              <a:rPr lang="en-US" dirty="0"/>
              <a:t> = </a:t>
            </a:r>
            <a:r>
              <a:rPr lang="en-US" dirty="0" err="1"/>
              <a:t>cf:salary</a:t>
            </a:r>
            <a:r>
              <a:rPr lang="en-US" dirty="0"/>
              <a:t> </a:t>
            </a:r>
            <a:r>
              <a:rPr lang="en-US" dirty="0" err="1"/>
              <a:t>ts</a:t>
            </a:r>
            <a:r>
              <a:rPr lang="en-US" dirty="0"/>
              <a:t> value </a:t>
            </a:r>
            <a:r>
              <a:rPr lang="en-US" dirty="0" smtClean="0"/>
              <a:t>=200</a:t>
            </a:r>
            <a:endParaRPr lang="en-US" dirty="0"/>
          </a:p>
        </p:txBody>
      </p:sp>
    </p:spTree>
    <p:extLst>
      <p:ext uri="{BB962C8B-B14F-4D97-AF65-F5344CB8AC3E}">
        <p14:creationId xmlns:p14="http://schemas.microsoft.com/office/powerpoint/2010/main" xmlns="" val="30399602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8674"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2409" r="13360"/>
          <a:stretch/>
        </p:blipFill>
        <p:spPr bwMode="auto">
          <a:xfrm>
            <a:off x="233362" y="37531"/>
            <a:ext cx="8605838" cy="65180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6868595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1506" name="Picture 2"/>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12079" r="12042" b="8395"/>
          <a:stretch/>
        </p:blipFill>
        <p:spPr bwMode="auto">
          <a:xfrm>
            <a:off x="0" y="76200"/>
            <a:ext cx="9372600" cy="67010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5139389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2079" r="12372" b="8769"/>
          <a:stretch/>
        </p:blipFill>
        <p:spPr bwMode="auto">
          <a:xfrm>
            <a:off x="-76200" y="76200"/>
            <a:ext cx="9829801" cy="667375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480064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554"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2848" r="12701"/>
          <a:stretch/>
        </p:blipFill>
        <p:spPr bwMode="auto">
          <a:xfrm>
            <a:off x="71437" y="65860"/>
            <a:ext cx="8691563" cy="656354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9827694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4578"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1968" r="12262"/>
          <a:stretch/>
        </p:blipFill>
        <p:spPr bwMode="auto">
          <a:xfrm>
            <a:off x="152400" y="152400"/>
            <a:ext cx="8763000" cy="65024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5019787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67000"/>
            <a:ext cx="8229600" cy="1143000"/>
          </a:xfrm>
        </p:spPr>
        <p:txBody>
          <a:bodyPr/>
          <a:lstStyle/>
          <a:p>
            <a:r>
              <a:rPr lang="en-US" dirty="0" smtClean="0"/>
              <a:t>Big Data in Health Care</a:t>
            </a:r>
            <a:endParaRPr lang="en-US" dirty="0"/>
          </a:p>
        </p:txBody>
      </p:sp>
    </p:spTree>
    <p:extLst>
      <p:ext uri="{BB962C8B-B14F-4D97-AF65-F5344CB8AC3E}">
        <p14:creationId xmlns:p14="http://schemas.microsoft.com/office/powerpoint/2010/main" xmlns="" val="14717701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2628" r="12920"/>
          <a:stretch/>
        </p:blipFill>
        <p:spPr bwMode="auto">
          <a:xfrm>
            <a:off x="0" y="-162965"/>
            <a:ext cx="9196389" cy="694476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3914358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a:t>
            </a:r>
            <a:endParaRPr lang="en-US" dirty="0"/>
          </a:p>
        </p:txBody>
      </p:sp>
      <p:sp>
        <p:nvSpPr>
          <p:cNvPr id="3" name="Content Placeholder 2"/>
          <p:cNvSpPr>
            <a:spLocks noGrp="1"/>
          </p:cNvSpPr>
          <p:nvPr>
            <p:ph idx="1"/>
          </p:nvPr>
        </p:nvSpPr>
        <p:spPr/>
        <p:txBody>
          <a:bodyPr/>
          <a:lstStyle/>
          <a:p>
            <a:r>
              <a:rPr lang="en-US" dirty="0" smtClean="0"/>
              <a:t>Facts and statistics collected together for reference or analysis</a:t>
            </a:r>
          </a:p>
          <a:p>
            <a:r>
              <a:rPr lang="en-US" dirty="0" smtClean="0"/>
              <a:t>Data is raw, unorganized facts</a:t>
            </a:r>
          </a:p>
          <a:p>
            <a:r>
              <a:rPr lang="en-US" dirty="0" smtClean="0"/>
              <a:t>Unprocessed form of information</a:t>
            </a:r>
          </a:p>
          <a:p>
            <a:r>
              <a:rPr lang="en-US" dirty="0" err="1" smtClean="0"/>
              <a:t>Eg</a:t>
            </a:r>
            <a:r>
              <a:rPr lang="en-US" dirty="0" smtClean="0"/>
              <a:t>:- Text files, Image files, Video files and many others.</a:t>
            </a:r>
            <a:endParaRPr lang="en-US" dirty="0"/>
          </a:p>
        </p:txBody>
      </p:sp>
    </p:spTree>
    <p:extLst>
      <p:ext uri="{BB962C8B-B14F-4D97-AF65-F5344CB8AC3E}">
        <p14:creationId xmlns:p14="http://schemas.microsoft.com/office/powerpoint/2010/main" xmlns="" val="243081592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1860" r="11823"/>
          <a:stretch/>
        </p:blipFill>
        <p:spPr bwMode="auto">
          <a:xfrm>
            <a:off x="0" y="0"/>
            <a:ext cx="9110663" cy="671174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9680315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normAutofit fontScale="90000"/>
          </a:bodyPr>
          <a:lstStyle/>
          <a:p>
            <a:r>
              <a:rPr lang="en-US" dirty="0" smtClean="0"/>
              <a:t>Big Data -&gt; Research -&gt; Deep Learning</a:t>
            </a:r>
            <a:endParaRPr lang="en-US" dirty="0"/>
          </a:p>
        </p:txBody>
      </p:sp>
    </p:spTree>
    <p:extLst>
      <p:ext uri="{BB962C8B-B14F-4D97-AF65-F5344CB8AC3E}">
        <p14:creationId xmlns:p14="http://schemas.microsoft.com/office/powerpoint/2010/main" xmlns="" val="34887443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sp>
        <p:nvSpPr>
          <p:cNvPr id="3" name="Content Placeholder 2"/>
          <p:cNvSpPr>
            <a:spLocks noGrp="1"/>
          </p:cNvSpPr>
          <p:nvPr>
            <p:ph idx="1"/>
          </p:nvPr>
        </p:nvSpPr>
        <p:spPr/>
        <p:txBody>
          <a:bodyPr/>
          <a:lstStyle/>
          <a:p>
            <a:r>
              <a:rPr lang="en-US" dirty="0" smtClean="0"/>
              <a:t>Deep -&gt; More Layers -&gt; More Training</a:t>
            </a:r>
          </a:p>
          <a:p>
            <a:r>
              <a:rPr lang="en-US" dirty="0" smtClean="0"/>
              <a:t>Deep Learning = Machine Learning + Big Data</a:t>
            </a:r>
          </a:p>
          <a:p>
            <a:r>
              <a:rPr lang="en-US" dirty="0" smtClean="0"/>
              <a:t>Deep Learning is about learning multiple levels of representation and abstraction that help to make sense of data.</a:t>
            </a:r>
            <a:endParaRPr lang="en-US" dirty="0"/>
          </a:p>
        </p:txBody>
      </p:sp>
    </p:spTree>
    <p:extLst>
      <p:ext uri="{BB962C8B-B14F-4D97-AF65-F5344CB8AC3E}">
        <p14:creationId xmlns:p14="http://schemas.microsoft.com/office/powerpoint/2010/main" xmlns="" val="39647490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526" t="22070" r="35431" b="17578"/>
          <a:stretch/>
        </p:blipFill>
        <p:spPr bwMode="auto">
          <a:xfrm>
            <a:off x="457200" y="1614488"/>
            <a:ext cx="8072438" cy="44148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1948572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Bigger is Better!!!</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634" t="20703" r="34993" b="16797"/>
          <a:stretch/>
        </p:blipFill>
        <p:spPr bwMode="auto">
          <a:xfrm>
            <a:off x="124063" y="1514474"/>
            <a:ext cx="8943737" cy="503872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3039820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 Overview</a:t>
            </a:r>
            <a:endParaRPr lang="en-US" dirty="0"/>
          </a:p>
        </p:txBody>
      </p:sp>
      <p:sp>
        <p:nvSpPr>
          <p:cNvPr id="3" name="Content Placeholder 2"/>
          <p:cNvSpPr>
            <a:spLocks noGrp="1"/>
          </p:cNvSpPr>
          <p:nvPr>
            <p:ph idx="1"/>
          </p:nvPr>
        </p:nvSpPr>
        <p:spPr/>
        <p:txBody>
          <a:bodyPr>
            <a:normAutofit fontScale="92500"/>
          </a:bodyPr>
          <a:lstStyle/>
          <a:p>
            <a:r>
              <a:rPr lang="en-US" dirty="0" smtClean="0"/>
              <a:t>Train the model with many layers</a:t>
            </a:r>
          </a:p>
          <a:p>
            <a:pPr lvl="1"/>
            <a:r>
              <a:rPr lang="en-US" dirty="0"/>
              <a:t>(vs shallow net with just a couple of layers</a:t>
            </a:r>
            <a:r>
              <a:rPr lang="en-US" dirty="0" smtClean="0"/>
              <a:t>)</a:t>
            </a:r>
          </a:p>
          <a:p>
            <a:r>
              <a:rPr lang="en-US" dirty="0" smtClean="0"/>
              <a:t>Multiple layer to build an improved feature space</a:t>
            </a:r>
          </a:p>
          <a:p>
            <a:pPr lvl="1"/>
            <a:r>
              <a:rPr lang="en-US" dirty="0" smtClean="0"/>
              <a:t>1</a:t>
            </a:r>
            <a:r>
              <a:rPr lang="en-US" baseline="30000" dirty="0" smtClean="0"/>
              <a:t>st</a:t>
            </a:r>
            <a:r>
              <a:rPr lang="en-US" dirty="0" smtClean="0"/>
              <a:t> layer learns 1</a:t>
            </a:r>
            <a:r>
              <a:rPr lang="en-US" baseline="30000" dirty="0" smtClean="0"/>
              <a:t>st</a:t>
            </a:r>
            <a:r>
              <a:rPr lang="en-US" dirty="0" smtClean="0"/>
              <a:t> order features (e.g. edges)</a:t>
            </a:r>
          </a:p>
          <a:p>
            <a:pPr lvl="1"/>
            <a:r>
              <a:rPr lang="en-US" dirty="0" smtClean="0"/>
              <a:t>2</a:t>
            </a:r>
            <a:r>
              <a:rPr lang="en-US" baseline="30000" dirty="0" smtClean="0"/>
              <a:t>nd</a:t>
            </a:r>
            <a:r>
              <a:rPr lang="en-US" dirty="0" smtClean="0"/>
              <a:t> layer learns higher order features (e.g. combination of 1</a:t>
            </a:r>
            <a:r>
              <a:rPr lang="en-US" baseline="30000" dirty="0" smtClean="0"/>
              <a:t>st</a:t>
            </a:r>
            <a:r>
              <a:rPr lang="en-US" dirty="0" smtClean="0"/>
              <a:t> order features/edges)</a:t>
            </a:r>
          </a:p>
          <a:p>
            <a:pPr lvl="1"/>
            <a:r>
              <a:rPr lang="en-US" dirty="0" smtClean="0"/>
              <a:t>Early layers usually learn in an unsupervised mode</a:t>
            </a:r>
          </a:p>
          <a:p>
            <a:pPr lvl="1"/>
            <a:r>
              <a:rPr lang="en-US" dirty="0" smtClean="0"/>
              <a:t>Then the final layers are usually fed into supervised layer(s)</a:t>
            </a:r>
          </a:p>
          <a:p>
            <a:pPr marL="457200" lvl="1" indent="0">
              <a:buNone/>
            </a:pPr>
            <a:endParaRPr lang="en-US" dirty="0" smtClean="0"/>
          </a:p>
        </p:txBody>
      </p:sp>
      <p:sp>
        <p:nvSpPr>
          <p:cNvPr id="4" name="TextBox 3"/>
          <p:cNvSpPr txBox="1"/>
          <p:nvPr/>
        </p:nvSpPr>
        <p:spPr>
          <a:xfrm>
            <a:off x="3061824" y="6596390"/>
            <a:ext cx="2805576" cy="261610"/>
          </a:xfrm>
          <a:prstGeom prst="rect">
            <a:avLst/>
          </a:prstGeom>
          <a:noFill/>
        </p:spPr>
        <p:txBody>
          <a:bodyPr wrap="none" rtlCol="0">
            <a:spAutoFit/>
          </a:bodyPr>
          <a:lstStyle/>
          <a:p>
            <a:r>
              <a:rPr lang="en-US" sz="1100" dirty="0" smtClean="0"/>
              <a:t>Source:- IIT-KGP MLCN workshop March 2015</a:t>
            </a:r>
            <a:endParaRPr lang="en-US" sz="1100" dirty="0"/>
          </a:p>
        </p:txBody>
      </p:sp>
    </p:spTree>
    <p:extLst>
      <p:ext uri="{BB962C8B-B14F-4D97-AF65-F5344CB8AC3E}">
        <p14:creationId xmlns:p14="http://schemas.microsoft.com/office/powerpoint/2010/main" xmlns="" val="16687071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Opportunities</a:t>
            </a:r>
            <a:endParaRPr lang="en-US" dirty="0"/>
          </a:p>
        </p:txBody>
      </p:sp>
      <p:sp>
        <p:nvSpPr>
          <p:cNvPr id="3" name="Content Placeholder 2"/>
          <p:cNvSpPr>
            <a:spLocks noGrp="1"/>
          </p:cNvSpPr>
          <p:nvPr>
            <p:ph idx="1"/>
          </p:nvPr>
        </p:nvSpPr>
        <p:spPr/>
        <p:txBody>
          <a:bodyPr/>
          <a:lstStyle/>
          <a:p>
            <a:r>
              <a:rPr lang="en-US" dirty="0" smtClean="0"/>
              <a:t>Data Scientist: The Sexiest Job of 21</a:t>
            </a:r>
            <a:r>
              <a:rPr lang="en-US" baseline="30000" dirty="0" smtClean="0"/>
              <a:t>st</a:t>
            </a:r>
            <a:r>
              <a:rPr lang="en-US" dirty="0" smtClean="0"/>
              <a:t> Century (</a:t>
            </a:r>
            <a:r>
              <a:rPr lang="en-US" dirty="0" err="1" smtClean="0"/>
              <a:t>Havard</a:t>
            </a:r>
            <a:r>
              <a:rPr lang="en-US" dirty="0" smtClean="0"/>
              <a:t> Business Review).</a:t>
            </a:r>
          </a:p>
          <a:p>
            <a:r>
              <a:rPr lang="en-US" dirty="0" smtClean="0"/>
              <a:t>NASSCOM predicts that number of data analysts is going to increase to 2,50,000 from the current number of 50,000.</a:t>
            </a:r>
          </a:p>
          <a:p>
            <a:r>
              <a:rPr lang="en-US" dirty="0" smtClean="0"/>
              <a:t>The Indian Big Data Industry is expected to grow from USD 200 million in 2012 to USD 1 billion in 2015 at a CAGR of 83%.</a:t>
            </a:r>
            <a:endParaRPr lang="en-US" dirty="0"/>
          </a:p>
        </p:txBody>
      </p:sp>
    </p:spTree>
    <p:extLst>
      <p:ext uri="{BB962C8B-B14F-4D97-AF65-F5344CB8AC3E}">
        <p14:creationId xmlns:p14="http://schemas.microsoft.com/office/powerpoint/2010/main" xmlns="" val="2381158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Part-II</a:t>
            </a:r>
            <a:endParaRPr lang="en-US" dirty="0"/>
          </a:p>
        </p:txBody>
      </p:sp>
      <p:sp>
        <p:nvSpPr>
          <p:cNvPr id="3" name="Content Placeholder 2"/>
          <p:cNvSpPr>
            <a:spLocks noGrp="1"/>
          </p:cNvSpPr>
          <p:nvPr>
            <p:ph idx="1"/>
          </p:nvPr>
        </p:nvSpPr>
        <p:spPr/>
        <p:txBody>
          <a:bodyPr/>
          <a:lstStyle/>
          <a:p>
            <a:r>
              <a:rPr lang="en-US" dirty="0" smtClean="0"/>
              <a:t>How to analyze it?</a:t>
            </a:r>
          </a:p>
          <a:p>
            <a:r>
              <a:rPr lang="en-US" dirty="0" smtClean="0"/>
              <a:t>Some practical application</a:t>
            </a:r>
            <a:endParaRPr lang="en-US" dirty="0"/>
          </a:p>
        </p:txBody>
      </p:sp>
    </p:spTree>
    <p:extLst>
      <p:ext uri="{BB962C8B-B14F-4D97-AF65-F5344CB8AC3E}">
        <p14:creationId xmlns:p14="http://schemas.microsoft.com/office/powerpoint/2010/main" xmlns="" val="238119996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a:t>
            </a:r>
            <a:endParaRPr lang="en-US" dirty="0"/>
          </a:p>
        </p:txBody>
      </p:sp>
      <p:sp>
        <p:nvSpPr>
          <p:cNvPr id="3" name="Content Placeholder 2"/>
          <p:cNvSpPr>
            <a:spLocks noGrp="1"/>
          </p:cNvSpPr>
          <p:nvPr>
            <p:ph idx="1"/>
          </p:nvPr>
        </p:nvSpPr>
        <p:spPr/>
        <p:txBody>
          <a:bodyPr/>
          <a:lstStyle/>
          <a:p>
            <a:r>
              <a:rPr lang="en-US" dirty="0"/>
              <a:t>Hadoop is an open source </a:t>
            </a:r>
            <a:r>
              <a:rPr lang="en-US" dirty="0" smtClean="0"/>
              <a:t>framework</a:t>
            </a:r>
          </a:p>
          <a:p>
            <a:pPr lvl="1"/>
            <a:r>
              <a:rPr lang="en-US" dirty="0" smtClean="0"/>
              <a:t>HDFS</a:t>
            </a:r>
          </a:p>
          <a:p>
            <a:pPr lvl="1"/>
            <a:r>
              <a:rPr lang="en-US" dirty="0" err="1" smtClean="0"/>
              <a:t>MapReduce</a:t>
            </a:r>
            <a:endParaRPr lang="en-US" dirty="0"/>
          </a:p>
        </p:txBody>
      </p:sp>
    </p:spTree>
    <p:extLst>
      <p:ext uri="{BB962C8B-B14F-4D97-AF65-F5344CB8AC3E}">
        <p14:creationId xmlns:p14="http://schemas.microsoft.com/office/powerpoint/2010/main" xmlns="" val="304219941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Hadoop?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An </a:t>
            </a:r>
            <a:r>
              <a:rPr lang="en-US" dirty="0"/>
              <a:t>open source frame work used for storage and processing huge </a:t>
            </a:r>
            <a:r>
              <a:rPr lang="en-US" dirty="0" smtClean="0"/>
              <a:t> data </a:t>
            </a:r>
            <a:r>
              <a:rPr lang="en-US" dirty="0"/>
              <a:t>sets in a cluster of commodity hardware. </a:t>
            </a:r>
          </a:p>
          <a:p>
            <a:r>
              <a:rPr lang="en-US" dirty="0"/>
              <a:t>Core Hadoop has two main </a:t>
            </a:r>
            <a:r>
              <a:rPr lang="en-US" dirty="0" smtClean="0"/>
              <a:t>components</a:t>
            </a:r>
          </a:p>
          <a:p>
            <a:pPr lvl="1"/>
            <a:r>
              <a:rPr lang="en-US" dirty="0" smtClean="0"/>
              <a:t>Hadoop </a:t>
            </a:r>
            <a:r>
              <a:rPr lang="en-US" dirty="0"/>
              <a:t>Distributed File System (HDFS): self-healing, high-bandwidth </a:t>
            </a:r>
            <a:r>
              <a:rPr lang="en-US" dirty="0" smtClean="0"/>
              <a:t>clustered storage</a:t>
            </a:r>
          </a:p>
          <a:p>
            <a:pPr lvl="2"/>
            <a:r>
              <a:rPr lang="en-US" dirty="0" smtClean="0"/>
              <a:t>Reliable</a:t>
            </a:r>
            <a:r>
              <a:rPr lang="en-US" dirty="0"/>
              <a:t>, redundant, distributed file system optimized for large </a:t>
            </a:r>
            <a:r>
              <a:rPr lang="en-US" dirty="0" smtClean="0"/>
              <a:t>files</a:t>
            </a:r>
          </a:p>
          <a:p>
            <a:pPr marL="342900" lvl="2" indent="-342900"/>
            <a:r>
              <a:rPr lang="en-US" sz="3100" dirty="0" err="1"/>
              <a:t>MapReduce</a:t>
            </a:r>
            <a:r>
              <a:rPr lang="en-US" sz="3100" dirty="0"/>
              <a:t>: fault-tolerant distributed </a:t>
            </a:r>
            <a:r>
              <a:rPr lang="en-US" sz="3100" dirty="0" smtClean="0"/>
              <a:t>processing</a:t>
            </a:r>
            <a:endParaRPr lang="en-US" dirty="0"/>
          </a:p>
          <a:p>
            <a:pPr marL="800100" lvl="3" indent="-342900"/>
            <a:r>
              <a:rPr lang="en-US" sz="2900" dirty="0" smtClean="0"/>
              <a:t>Programming model for processing sets of data</a:t>
            </a:r>
          </a:p>
          <a:p>
            <a:pPr marL="800100" lvl="3" indent="-342900"/>
            <a:r>
              <a:rPr lang="en-US" sz="2900" dirty="0" smtClean="0"/>
              <a:t>Mapping </a:t>
            </a:r>
            <a:r>
              <a:rPr lang="en-US" sz="2900" dirty="0"/>
              <a:t>inputs to outputs and reducing the output of multiple Mappers to</a:t>
            </a:r>
          </a:p>
          <a:p>
            <a:r>
              <a:rPr lang="en-US" dirty="0" smtClean="0"/>
              <a:t>Operates </a:t>
            </a:r>
            <a:r>
              <a:rPr lang="en-US" dirty="0"/>
              <a:t>on unstructured and structured data</a:t>
            </a:r>
          </a:p>
          <a:p>
            <a:r>
              <a:rPr lang="en-US" dirty="0"/>
              <a:t>A large and active ecosystem</a:t>
            </a:r>
          </a:p>
          <a:p>
            <a:r>
              <a:rPr lang="en-US" dirty="0"/>
              <a:t>Open source under the friendly Apache License</a:t>
            </a:r>
          </a:p>
        </p:txBody>
      </p:sp>
    </p:spTree>
    <p:extLst>
      <p:ext uri="{BB962C8B-B14F-4D97-AF65-F5344CB8AC3E}">
        <p14:creationId xmlns:p14="http://schemas.microsoft.com/office/powerpoint/2010/main" xmlns="" val="13768169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a:t>
            </a:r>
            <a:endParaRPr lang="en-US" dirty="0"/>
          </a:p>
        </p:txBody>
      </p:sp>
      <p:sp>
        <p:nvSpPr>
          <p:cNvPr id="3" name="Content Placeholder 2"/>
          <p:cNvSpPr>
            <a:spLocks noGrp="1"/>
          </p:cNvSpPr>
          <p:nvPr>
            <p:ph idx="1"/>
          </p:nvPr>
        </p:nvSpPr>
        <p:spPr/>
        <p:txBody>
          <a:bodyPr/>
          <a:lstStyle/>
          <a:p>
            <a:r>
              <a:rPr lang="en-US" dirty="0" smtClean="0"/>
              <a:t>Unstructured Data</a:t>
            </a:r>
          </a:p>
          <a:p>
            <a:r>
              <a:rPr lang="en-US" dirty="0" smtClean="0"/>
              <a:t>Semi-structured Data</a:t>
            </a:r>
          </a:p>
          <a:p>
            <a:r>
              <a:rPr lang="en-US" dirty="0" smtClean="0"/>
              <a:t>Structured Data</a:t>
            </a:r>
            <a:endParaRPr lang="en-US" dirty="0"/>
          </a:p>
        </p:txBody>
      </p:sp>
    </p:spTree>
    <p:extLst>
      <p:ext uri="{BB962C8B-B14F-4D97-AF65-F5344CB8AC3E}">
        <p14:creationId xmlns:p14="http://schemas.microsoft.com/office/powerpoint/2010/main" xmlns="" val="3432043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Reduce</a:t>
            </a:r>
            <a:endParaRPr lang="en-US" dirty="0"/>
          </a:p>
        </p:txBody>
      </p:sp>
      <p:pic>
        <p:nvPicPr>
          <p:cNvPr id="6147" name="Picture 3"/>
          <p:cNvPicPr>
            <a:picLocks noGrp="1" noChangeAspect="1" noChangeArrowheads="1"/>
          </p:cNvPicPr>
          <p:nvPr>
            <p:ph idx="1"/>
          </p:nvPr>
        </p:nvPicPr>
        <p:blipFill rotWithShape="1">
          <a:blip r:embed="rId2">
            <a:extLst>
              <a:ext uri="{28A0092B-C50C-407E-A947-70E740481C1C}">
                <a14:useLocalDpi xmlns:a14="http://schemas.microsoft.com/office/drawing/2010/main" xmlns="" val="0"/>
              </a:ext>
            </a:extLst>
          </a:blip>
          <a:srcRect l="13042" t="13192" r="12702" b="9915"/>
          <a:stretch/>
        </p:blipFill>
        <p:spPr bwMode="auto">
          <a:xfrm>
            <a:off x="832968" y="1752600"/>
            <a:ext cx="7722197" cy="4495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2729696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Hive?</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data warehousing system to store structured data on Hadoop file </a:t>
            </a:r>
          </a:p>
          <a:p>
            <a:pPr marL="0" indent="0">
              <a:buNone/>
            </a:pPr>
            <a:r>
              <a:rPr lang="en-US" dirty="0" smtClean="0"/>
              <a:t>     system</a:t>
            </a:r>
            <a:endParaRPr lang="en-US" dirty="0"/>
          </a:p>
          <a:p>
            <a:r>
              <a:rPr lang="en-US" dirty="0" smtClean="0"/>
              <a:t>Provide </a:t>
            </a:r>
            <a:r>
              <a:rPr lang="en-US" dirty="0"/>
              <a:t>an easy query these data by execution Hadoop </a:t>
            </a:r>
            <a:r>
              <a:rPr lang="en-US" dirty="0" err="1" smtClean="0"/>
              <a:t>MapReduce</a:t>
            </a:r>
            <a:r>
              <a:rPr lang="en-US" dirty="0" smtClean="0"/>
              <a:t> plans</a:t>
            </a:r>
            <a:endParaRPr lang="en-US" dirty="0"/>
          </a:p>
          <a:p>
            <a:r>
              <a:rPr lang="en-US" dirty="0" smtClean="0"/>
              <a:t>Hive </a:t>
            </a:r>
            <a:r>
              <a:rPr lang="en-US" dirty="0"/>
              <a:t>facilitates easy data summarization, ad-hoc queries, and the analysis of </a:t>
            </a:r>
            <a:r>
              <a:rPr lang="en-US" dirty="0" smtClean="0"/>
              <a:t>very </a:t>
            </a:r>
            <a:r>
              <a:rPr lang="en-US" dirty="0"/>
              <a:t>large datasets that are stored in Hadoop .</a:t>
            </a:r>
          </a:p>
          <a:p>
            <a:r>
              <a:rPr lang="en-US" dirty="0" smtClean="0"/>
              <a:t>Hive </a:t>
            </a:r>
            <a:r>
              <a:rPr lang="en-US" dirty="0"/>
              <a:t>provides SQL interface, better known as </a:t>
            </a:r>
            <a:r>
              <a:rPr lang="en-US" dirty="0" err="1"/>
              <a:t>HiveQL</a:t>
            </a:r>
            <a:r>
              <a:rPr lang="en-US" dirty="0"/>
              <a:t> or HQL for short, </a:t>
            </a:r>
            <a:r>
              <a:rPr lang="en-US" dirty="0" smtClean="0"/>
              <a:t>which </a:t>
            </a:r>
            <a:r>
              <a:rPr lang="en-US" dirty="0"/>
              <a:t>allows for easy querying for data in Hadoop </a:t>
            </a:r>
            <a:r>
              <a:rPr lang="en-US" dirty="0" smtClean="0"/>
              <a:t>.</a:t>
            </a:r>
            <a:endParaRPr lang="en-US" dirty="0"/>
          </a:p>
        </p:txBody>
      </p:sp>
    </p:spTree>
    <p:extLst>
      <p:ext uri="{BB962C8B-B14F-4D97-AF65-F5344CB8AC3E}">
        <p14:creationId xmlns:p14="http://schemas.microsoft.com/office/powerpoint/2010/main" xmlns="" val="6241665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PIG?</a:t>
            </a:r>
            <a:endParaRPr lang="en-US" dirty="0"/>
          </a:p>
        </p:txBody>
      </p:sp>
      <p:sp>
        <p:nvSpPr>
          <p:cNvPr id="3" name="Content Placeholder 2"/>
          <p:cNvSpPr>
            <a:spLocks noGrp="1"/>
          </p:cNvSpPr>
          <p:nvPr>
            <p:ph idx="1"/>
          </p:nvPr>
        </p:nvSpPr>
        <p:spPr/>
        <p:txBody>
          <a:bodyPr/>
          <a:lstStyle/>
          <a:p>
            <a:r>
              <a:rPr lang="en-US" dirty="0" smtClean="0"/>
              <a:t>An alternative to Map Reduce</a:t>
            </a:r>
          </a:p>
          <a:p>
            <a:r>
              <a:rPr lang="en-US" dirty="0" smtClean="0"/>
              <a:t>Built in Operations like join, group, sort etc.</a:t>
            </a:r>
          </a:p>
          <a:p>
            <a:r>
              <a:rPr lang="en-US" dirty="0" smtClean="0"/>
              <a:t>Faster than Map Reduce</a:t>
            </a:r>
          </a:p>
          <a:p>
            <a:r>
              <a:rPr lang="en-US" dirty="0" smtClean="0"/>
              <a:t>10 lines of Pig = 300 lines of Map Reduce code in Java (</a:t>
            </a:r>
            <a:r>
              <a:rPr lang="en-US" smtClean="0"/>
              <a:t>approx)</a:t>
            </a:r>
            <a:endParaRPr lang="en-US" dirty="0"/>
          </a:p>
        </p:txBody>
      </p:sp>
    </p:spTree>
    <p:extLst>
      <p:ext uri="{BB962C8B-B14F-4D97-AF65-F5344CB8AC3E}">
        <p14:creationId xmlns:p14="http://schemas.microsoft.com/office/powerpoint/2010/main" xmlns="" val="424396807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HBase</a:t>
            </a:r>
            <a:r>
              <a:rPr lang="en-US" dirty="0" smtClean="0"/>
              <a:t>?</a:t>
            </a:r>
            <a:endParaRPr lang="en-US" dirty="0"/>
          </a:p>
        </p:txBody>
      </p:sp>
      <p:sp>
        <p:nvSpPr>
          <p:cNvPr id="3" name="Content Placeholder 2"/>
          <p:cNvSpPr>
            <a:spLocks noGrp="1"/>
          </p:cNvSpPr>
          <p:nvPr>
            <p:ph idx="1"/>
          </p:nvPr>
        </p:nvSpPr>
        <p:spPr/>
        <p:txBody>
          <a:bodyPr/>
          <a:lstStyle/>
          <a:p>
            <a:r>
              <a:rPr lang="en-US" dirty="0" smtClean="0"/>
              <a:t>Era of NoSQL (Not only SQL)</a:t>
            </a:r>
          </a:p>
          <a:p>
            <a:r>
              <a:rPr lang="en-US" dirty="0" smtClean="0"/>
              <a:t>Built in NoSQL of Hadoop system is </a:t>
            </a:r>
            <a:r>
              <a:rPr lang="en-US" dirty="0" err="1" smtClean="0"/>
              <a:t>Hbase</a:t>
            </a:r>
            <a:endParaRPr lang="en-US" dirty="0" smtClean="0"/>
          </a:p>
          <a:p>
            <a:r>
              <a:rPr lang="en-US" dirty="0" smtClean="0"/>
              <a:t>Can handle structured as well as unstructured data.</a:t>
            </a:r>
            <a:endParaRPr lang="en-US" dirty="0"/>
          </a:p>
        </p:txBody>
      </p:sp>
    </p:spTree>
    <p:extLst>
      <p:ext uri="{BB962C8B-B14F-4D97-AF65-F5344CB8AC3E}">
        <p14:creationId xmlns:p14="http://schemas.microsoft.com/office/powerpoint/2010/main" xmlns="" val="17814603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t>
            </a:r>
            <a:r>
              <a:rPr lang="en-US" dirty="0" err="1" smtClean="0"/>
              <a:t>Sqoop</a:t>
            </a:r>
            <a:r>
              <a:rPr lang="en-US" dirty="0" smtClean="0"/>
              <a:t>?</a:t>
            </a:r>
            <a:endParaRPr lang="en-US" dirty="0"/>
          </a:p>
        </p:txBody>
      </p:sp>
      <p:sp>
        <p:nvSpPr>
          <p:cNvPr id="3" name="Content Placeholder 2"/>
          <p:cNvSpPr>
            <a:spLocks noGrp="1"/>
          </p:cNvSpPr>
          <p:nvPr>
            <p:ph idx="1"/>
          </p:nvPr>
        </p:nvSpPr>
        <p:spPr/>
        <p:txBody>
          <a:bodyPr/>
          <a:lstStyle/>
          <a:p>
            <a:r>
              <a:rPr lang="en-US" dirty="0" err="1"/>
              <a:t>Sqoop</a:t>
            </a:r>
            <a:r>
              <a:rPr lang="en-US" dirty="0"/>
              <a:t> is a connectivity tool for moving data from non-Hadoop data stores – such as relational databases and data warehouses – into Hadoop.</a:t>
            </a:r>
          </a:p>
        </p:txBody>
      </p:sp>
    </p:spTree>
    <p:extLst>
      <p:ext uri="{BB962C8B-B14F-4D97-AF65-F5344CB8AC3E}">
        <p14:creationId xmlns:p14="http://schemas.microsoft.com/office/powerpoint/2010/main" xmlns="" val="101599529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Mahout?</a:t>
            </a:r>
            <a:endParaRPr lang="en-US" dirty="0"/>
          </a:p>
        </p:txBody>
      </p:sp>
      <p:sp>
        <p:nvSpPr>
          <p:cNvPr id="3" name="Content Placeholder 2"/>
          <p:cNvSpPr>
            <a:spLocks noGrp="1"/>
          </p:cNvSpPr>
          <p:nvPr>
            <p:ph idx="1"/>
          </p:nvPr>
        </p:nvSpPr>
        <p:spPr/>
        <p:txBody>
          <a:bodyPr>
            <a:normAutofit fontScale="92500" lnSpcReduction="20000"/>
          </a:bodyPr>
          <a:lstStyle/>
          <a:p>
            <a:r>
              <a:rPr lang="en-US" dirty="0"/>
              <a:t>Mahout is a data mining library. It takes the most popular data mining algorithms for performing clustering, regression testing and statistical modeling and implements them using the Map Reduce model. Once big data is stored on the Hadoop Distributed File System (HDFS), Mahout provides the data science tools to automatically find meaningful patterns in those big data sets. The Apache Mahout project aims to make it faster and easier to turn big data into big information.</a:t>
            </a:r>
          </a:p>
        </p:txBody>
      </p:sp>
      <p:sp>
        <p:nvSpPr>
          <p:cNvPr id="4" name="TextBox 3"/>
          <p:cNvSpPr txBox="1"/>
          <p:nvPr/>
        </p:nvSpPr>
        <p:spPr>
          <a:xfrm>
            <a:off x="2133600" y="6324600"/>
            <a:ext cx="5027787" cy="369332"/>
          </a:xfrm>
          <a:prstGeom prst="rect">
            <a:avLst/>
          </a:prstGeom>
          <a:noFill/>
        </p:spPr>
        <p:txBody>
          <a:bodyPr wrap="none" rtlCol="0">
            <a:spAutoFit/>
          </a:bodyPr>
          <a:lstStyle/>
          <a:p>
            <a:r>
              <a:rPr lang="en-US" dirty="0"/>
              <a:t>Source:- http://hortonworks.com/hadoop/mahout/</a:t>
            </a:r>
          </a:p>
        </p:txBody>
      </p:sp>
    </p:spTree>
    <p:extLst>
      <p:ext uri="{BB962C8B-B14F-4D97-AF65-F5344CB8AC3E}">
        <p14:creationId xmlns:p14="http://schemas.microsoft.com/office/powerpoint/2010/main" xmlns="" val="11446458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Apache-Mahout does?</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sz="3600" b="1" i="1" dirty="0"/>
              <a:t>Mahout supports four main data science use cases:</a:t>
            </a:r>
          </a:p>
          <a:p>
            <a:r>
              <a:rPr lang="en-US" b="1" dirty="0"/>
              <a:t>Collaborative filtering</a:t>
            </a:r>
            <a:r>
              <a:rPr lang="en-US" dirty="0"/>
              <a:t> – mines user behavior and makes product recommendations (e.g. Amazon recommendations)</a:t>
            </a:r>
          </a:p>
          <a:p>
            <a:r>
              <a:rPr lang="en-US" b="1" dirty="0"/>
              <a:t>Clustering</a:t>
            </a:r>
            <a:r>
              <a:rPr lang="en-US" dirty="0"/>
              <a:t> – takes items in a particular class (such as web pages or newspaper articles) and organizes them into naturally occurring groups, such that items belonging to the same group are similar to each other</a:t>
            </a:r>
          </a:p>
          <a:p>
            <a:r>
              <a:rPr lang="en-US" b="1" dirty="0"/>
              <a:t>Classification</a:t>
            </a:r>
            <a:r>
              <a:rPr lang="en-US" dirty="0"/>
              <a:t> – learns from existing categorizations and then assigns unclassified items to the best category</a:t>
            </a:r>
          </a:p>
          <a:p>
            <a:r>
              <a:rPr lang="en-US" b="1" dirty="0"/>
              <a:t>Frequent </a:t>
            </a:r>
            <a:r>
              <a:rPr lang="en-US" b="1" dirty="0" err="1"/>
              <a:t>itemset</a:t>
            </a:r>
            <a:r>
              <a:rPr lang="en-US" b="1" dirty="0"/>
              <a:t> mining</a:t>
            </a:r>
            <a:r>
              <a:rPr lang="en-US" dirty="0"/>
              <a:t> – analyzes items in a group (e.g. items in a shopping cart or terms in a query session) and then identifies which items typically appear together</a:t>
            </a:r>
          </a:p>
          <a:p>
            <a:endParaRPr lang="en-US" dirty="0"/>
          </a:p>
        </p:txBody>
      </p:sp>
      <p:sp>
        <p:nvSpPr>
          <p:cNvPr id="4" name="TextBox 3"/>
          <p:cNvSpPr txBox="1"/>
          <p:nvPr/>
        </p:nvSpPr>
        <p:spPr>
          <a:xfrm>
            <a:off x="2133600" y="6324600"/>
            <a:ext cx="5027787" cy="369332"/>
          </a:xfrm>
          <a:prstGeom prst="rect">
            <a:avLst/>
          </a:prstGeom>
          <a:noFill/>
        </p:spPr>
        <p:txBody>
          <a:bodyPr wrap="none" rtlCol="0">
            <a:spAutoFit/>
          </a:bodyPr>
          <a:lstStyle/>
          <a:p>
            <a:r>
              <a:rPr lang="en-US" dirty="0"/>
              <a:t>Source:- http://hortonworks.com/hadoop/mahout/</a:t>
            </a:r>
          </a:p>
        </p:txBody>
      </p:sp>
    </p:spTree>
    <p:extLst>
      <p:ext uri="{BB962C8B-B14F-4D97-AF65-F5344CB8AC3E}">
        <p14:creationId xmlns:p14="http://schemas.microsoft.com/office/powerpoint/2010/main" xmlns="" val="136507541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Built Functions of Mahout</a:t>
            </a:r>
            <a:endParaRPr lang="en-US" dirty="0"/>
          </a:p>
        </p:txBody>
      </p:sp>
      <p:pic>
        <p:nvPicPr>
          <p:cNvPr id="1026" name="Picture 2"/>
          <p:cNvPicPr>
            <a:picLocks noGrp="1" noChangeAspect="1" noChangeArrowheads="1"/>
          </p:cNvPicPr>
          <p:nvPr>
            <p:ph idx="1"/>
          </p:nvPr>
        </p:nvPicPr>
        <p:blipFill rotWithShape="1">
          <a:blip r:embed="rId3">
            <a:extLst>
              <a:ext uri="{28A0092B-C50C-407E-A947-70E740481C1C}">
                <a14:useLocalDpi xmlns:a14="http://schemas.microsoft.com/office/drawing/2010/main" xmlns="" val="0"/>
              </a:ext>
            </a:extLst>
          </a:blip>
          <a:srcRect l="7991" t="18199" r="32870" b="5156"/>
          <a:stretch/>
        </p:blipFill>
        <p:spPr bwMode="auto">
          <a:xfrm>
            <a:off x="838200" y="1257290"/>
            <a:ext cx="7268030" cy="52959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2133600" y="6477000"/>
            <a:ext cx="5027787" cy="369332"/>
          </a:xfrm>
          <a:prstGeom prst="rect">
            <a:avLst/>
          </a:prstGeom>
          <a:noFill/>
        </p:spPr>
        <p:txBody>
          <a:bodyPr wrap="none" rtlCol="0">
            <a:spAutoFit/>
          </a:bodyPr>
          <a:lstStyle/>
          <a:p>
            <a:r>
              <a:rPr lang="en-US" dirty="0"/>
              <a:t>Source:- http://hortonworks.com/hadoop/mahout/</a:t>
            </a:r>
          </a:p>
        </p:txBody>
      </p:sp>
    </p:spTree>
    <p:extLst>
      <p:ext uri="{BB962C8B-B14F-4D97-AF65-F5344CB8AC3E}">
        <p14:creationId xmlns:p14="http://schemas.microsoft.com/office/powerpoint/2010/main" xmlns="" val="2821591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Let me share my personal experience!!</a:t>
            </a:r>
            <a:endParaRPr lang="en-US" dirty="0"/>
          </a:p>
        </p:txBody>
      </p:sp>
      <p:sp>
        <p:nvSpPr>
          <p:cNvPr id="3" name="Content Placeholder 2"/>
          <p:cNvSpPr>
            <a:spLocks noGrp="1"/>
          </p:cNvSpPr>
          <p:nvPr>
            <p:ph idx="1"/>
          </p:nvPr>
        </p:nvSpPr>
        <p:spPr/>
        <p:txBody>
          <a:bodyPr>
            <a:normAutofit fontScale="85000" lnSpcReduction="20000"/>
          </a:bodyPr>
          <a:lstStyle/>
          <a:p>
            <a:r>
              <a:rPr lang="en-US" dirty="0">
                <a:cs typeface="Times New Roman" pitchFamily="18" charset="0"/>
              </a:rPr>
              <a:t>OBJECTIVE: Building Recommendation System from </a:t>
            </a:r>
            <a:r>
              <a:rPr lang="en-US" dirty="0"/>
              <a:t>Amazon co-purchase </a:t>
            </a:r>
            <a:r>
              <a:rPr lang="en-US" dirty="0" smtClean="0">
                <a:cs typeface="Times New Roman" pitchFamily="18" charset="0"/>
              </a:rPr>
              <a:t>Network’s Topology</a:t>
            </a:r>
            <a:endParaRPr lang="en-US" dirty="0" smtClean="0"/>
          </a:p>
          <a:p>
            <a:r>
              <a:rPr lang="en-US" dirty="0" smtClean="0"/>
              <a:t>File sizes between 300 - 900 MB</a:t>
            </a:r>
          </a:p>
          <a:p>
            <a:pPr>
              <a:spcBef>
                <a:spcPct val="0"/>
              </a:spcBef>
              <a:defRPr/>
            </a:pPr>
            <a:r>
              <a:rPr lang="en-US" altLang="en-US" dirty="0">
                <a:cs typeface="Times New Roman" pitchFamily="18" charset="0"/>
              </a:rPr>
              <a:t>Considering all time stamps the number of bi-directed edges are 5,853,404 </a:t>
            </a:r>
            <a:r>
              <a:rPr lang="en-US" altLang="en-US" dirty="0" smtClean="0">
                <a:cs typeface="Times New Roman" pitchFamily="18" charset="0"/>
              </a:rPr>
              <a:t>while </a:t>
            </a:r>
            <a:r>
              <a:rPr lang="en-US" altLang="en-US" dirty="0">
                <a:cs typeface="Times New Roman" pitchFamily="18" charset="0"/>
              </a:rPr>
              <a:t>that of distinct edges are </a:t>
            </a:r>
            <a:r>
              <a:rPr lang="en-US" altLang="en-US" dirty="0" smtClean="0">
                <a:cs typeface="Times New Roman" pitchFamily="18" charset="0"/>
              </a:rPr>
              <a:t>10,847,450</a:t>
            </a:r>
          </a:p>
          <a:p>
            <a:pPr>
              <a:spcBef>
                <a:spcPct val="0"/>
              </a:spcBef>
              <a:defRPr/>
            </a:pPr>
            <a:r>
              <a:rPr lang="en-US" altLang="en-US" dirty="0">
                <a:cs typeface="Times New Roman" pitchFamily="18" charset="0"/>
              </a:rPr>
              <a:t>Total number of reviews are </a:t>
            </a:r>
            <a:r>
              <a:rPr lang="en-US" altLang="en-US" dirty="0" smtClean="0">
                <a:cs typeface="Times New Roman" pitchFamily="18" charset="0"/>
              </a:rPr>
              <a:t>7,781,990</a:t>
            </a:r>
          </a:p>
          <a:p>
            <a:pPr>
              <a:spcBef>
                <a:spcPct val="0"/>
              </a:spcBef>
              <a:defRPr/>
            </a:pPr>
            <a:r>
              <a:rPr lang="en-US" altLang="en-US" dirty="0" smtClean="0">
                <a:cs typeface="Times New Roman" pitchFamily="18" charset="0"/>
              </a:rPr>
              <a:t>Tried to use </a:t>
            </a:r>
            <a:r>
              <a:rPr lang="en-US" altLang="en-US" dirty="0" err="1" smtClean="0">
                <a:cs typeface="Times New Roman" pitchFamily="18" charset="0"/>
              </a:rPr>
              <a:t>fp</a:t>
            </a:r>
            <a:r>
              <a:rPr lang="en-US" altLang="en-US" dirty="0" smtClean="0">
                <a:cs typeface="Times New Roman" pitchFamily="18" charset="0"/>
              </a:rPr>
              <a:t>-growth algorithm in laptop with 4GB RAM, Intel i3 processor</a:t>
            </a:r>
          </a:p>
          <a:p>
            <a:pPr>
              <a:spcBef>
                <a:spcPct val="0"/>
              </a:spcBef>
              <a:defRPr/>
            </a:pPr>
            <a:r>
              <a:rPr lang="en-US" altLang="en-US" dirty="0" smtClean="0">
                <a:cs typeface="Times New Roman" pitchFamily="18" charset="0"/>
              </a:rPr>
              <a:t>RESULT: 2 days 1 night the program executed with no output . (Finally Laptop got heated up and crashed!!!)</a:t>
            </a:r>
          </a:p>
          <a:p>
            <a:pPr>
              <a:spcBef>
                <a:spcPct val="0"/>
              </a:spcBef>
              <a:defRPr/>
            </a:pPr>
            <a:r>
              <a:rPr lang="en-US" altLang="en-US" dirty="0" smtClean="0">
                <a:cs typeface="Times New Roman" pitchFamily="18" charset="0"/>
              </a:rPr>
              <a:t>SOLUTION: Should have uploaded the file in HDFS and used Mahout</a:t>
            </a:r>
          </a:p>
        </p:txBody>
      </p:sp>
    </p:spTree>
    <p:extLst>
      <p:ext uri="{BB962C8B-B14F-4D97-AF65-F5344CB8AC3E}">
        <p14:creationId xmlns:p14="http://schemas.microsoft.com/office/powerpoint/2010/main" xmlns="" val="31803770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look at some screenshots:-</a:t>
            </a:r>
            <a:endParaRPr lang="en-US" dirty="0"/>
          </a:p>
        </p:txBody>
      </p:sp>
      <p:pic>
        <p:nvPicPr>
          <p:cNvPr id="1026" name="Picture 2" descr="C:\Users\Sohom Ghosh\Downloads\Compressed\pics.tar\Hue_File_Browser.pn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76661" y="1524000"/>
            <a:ext cx="8814939" cy="51053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187884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Unstructured Data</a:t>
            </a:r>
            <a:endParaRPr lang="en-US" dirty="0"/>
          </a:p>
        </p:txBody>
      </p:sp>
      <p:sp>
        <p:nvSpPr>
          <p:cNvPr id="3" name="Content Placeholder 2"/>
          <p:cNvSpPr>
            <a:spLocks noGrp="1"/>
          </p:cNvSpPr>
          <p:nvPr>
            <p:ph idx="1"/>
          </p:nvPr>
        </p:nvSpPr>
        <p:spPr/>
        <p:txBody>
          <a:bodyPr>
            <a:normAutofit/>
          </a:bodyPr>
          <a:lstStyle/>
          <a:p>
            <a:r>
              <a:rPr lang="en-US" dirty="0" smtClean="0"/>
              <a:t>The phrase "unstructured data" usually refers to information that doesn't reside in a traditional row-column database.</a:t>
            </a:r>
          </a:p>
          <a:p>
            <a:r>
              <a:rPr lang="en-US" dirty="0" smtClean="0"/>
              <a:t>Unstructured data files often include text and multimedia content.</a:t>
            </a:r>
          </a:p>
          <a:p>
            <a:r>
              <a:rPr lang="en-US" dirty="0" smtClean="0"/>
              <a:t>Examples include e-mail messages, word processing, documents, videos, photos, audio files, presentations, text corpus etc.</a:t>
            </a:r>
            <a:endParaRPr lang="en-US" dirty="0"/>
          </a:p>
        </p:txBody>
      </p:sp>
    </p:spTree>
    <p:extLst>
      <p:ext uri="{BB962C8B-B14F-4D97-AF65-F5344CB8AC3E}">
        <p14:creationId xmlns:p14="http://schemas.microsoft.com/office/powerpoint/2010/main" xmlns="" val="428057214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Job Browser</a:t>
            </a:r>
            <a:endParaRPr lang="en-US" dirty="0"/>
          </a:p>
        </p:txBody>
      </p:sp>
      <p:sp>
        <p:nvSpPr>
          <p:cNvPr id="3" name="Content Placeholder 2"/>
          <p:cNvSpPr>
            <a:spLocks noGrp="1"/>
          </p:cNvSpPr>
          <p:nvPr>
            <p:ph idx="1"/>
          </p:nvPr>
        </p:nvSpPr>
        <p:spPr/>
        <p:txBody>
          <a:bodyPr/>
          <a:lstStyle/>
          <a:p>
            <a:endParaRPr lang="en-US"/>
          </a:p>
        </p:txBody>
      </p:sp>
      <p:pic>
        <p:nvPicPr>
          <p:cNvPr id="2050" name="Picture 2" descr="C:\Users\Sohom Ghosh\Downloads\Compressed\pics.tar\JobBrowser.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9655" y="1524000"/>
            <a:ext cx="8902708" cy="52419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961514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HBase</a:t>
            </a:r>
            <a:endParaRPr lang="en-US" dirty="0"/>
          </a:p>
        </p:txBody>
      </p:sp>
      <p:pic>
        <p:nvPicPr>
          <p:cNvPr id="3074" name="Picture 2" descr="C:\Users\Sohom Ghosh\Downloads\Compressed\pics.tar\HBase.pn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457200" y="1524000"/>
            <a:ext cx="8229600" cy="49529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3340697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Editor</a:t>
            </a:r>
            <a:endParaRPr lang="en-US" dirty="0"/>
          </a:p>
        </p:txBody>
      </p:sp>
      <p:pic>
        <p:nvPicPr>
          <p:cNvPr id="4098" name="Picture 2" descr="C:\Users\Sohom Ghosh\Downloads\Compressed\pics.tar\Hive_Editor.pn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457200" y="1752600"/>
            <a:ext cx="8229600" cy="47243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760904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Editor</a:t>
            </a:r>
            <a:endParaRPr lang="en-US" dirty="0"/>
          </a:p>
        </p:txBody>
      </p:sp>
      <p:pic>
        <p:nvPicPr>
          <p:cNvPr id="5122" name="Picture 2" descr="C:\Users\Sohom Ghosh\Downloads\Compressed\pics.tar\Pig.pn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457200" y="1752600"/>
            <a:ext cx="8229600" cy="48005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0226060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a:t>
            </a:r>
            <a:r>
              <a:rPr lang="en-US" dirty="0"/>
              <a:t>H</a:t>
            </a:r>
            <a:r>
              <a:rPr lang="en-US" dirty="0" smtClean="0"/>
              <a:t>adoop codes</a:t>
            </a:r>
            <a:endParaRPr lang="en-US" dirty="0"/>
          </a:p>
        </p:txBody>
      </p:sp>
      <p:sp>
        <p:nvSpPr>
          <p:cNvPr id="3" name="Content Placeholder 2"/>
          <p:cNvSpPr>
            <a:spLocks noGrp="1"/>
          </p:cNvSpPr>
          <p:nvPr>
            <p:ph idx="1"/>
          </p:nvPr>
        </p:nvSpPr>
        <p:spPr/>
        <p:txBody>
          <a:bodyPr/>
          <a:lstStyle/>
          <a:p>
            <a:r>
              <a:rPr lang="en-US" dirty="0" err="1"/>
              <a:t>h</a:t>
            </a:r>
            <a:r>
              <a:rPr lang="en-US" dirty="0" err="1" smtClean="0"/>
              <a:t>adoop</a:t>
            </a:r>
            <a:r>
              <a:rPr lang="en-US" dirty="0" smtClean="0"/>
              <a:t> fs –</a:t>
            </a:r>
            <a:r>
              <a:rPr lang="en-US" dirty="0" err="1" smtClean="0"/>
              <a:t>ls</a:t>
            </a:r>
            <a:r>
              <a:rPr lang="en-US" dirty="0"/>
              <a:t>	</a:t>
            </a:r>
            <a:r>
              <a:rPr lang="en-US" dirty="0" smtClean="0"/>
              <a:t>//gives a list of all files in the current </a:t>
            </a:r>
            <a:r>
              <a:rPr lang="en-US" dirty="0" err="1" smtClean="0"/>
              <a:t>hadoop</a:t>
            </a:r>
            <a:r>
              <a:rPr lang="en-US" dirty="0" smtClean="0"/>
              <a:t> cluster</a:t>
            </a:r>
          </a:p>
          <a:p>
            <a:r>
              <a:rPr lang="en-US" dirty="0" err="1" smtClean="0"/>
              <a:t>hadoop</a:t>
            </a:r>
            <a:r>
              <a:rPr lang="en-US" dirty="0" smtClean="0"/>
              <a:t> fs –put prac.txt   //puts the file named prac.txt in </a:t>
            </a:r>
            <a:r>
              <a:rPr lang="en-US" dirty="0" err="1" smtClean="0"/>
              <a:t>hdfs</a:t>
            </a:r>
            <a:endParaRPr lang="en-US" dirty="0" smtClean="0"/>
          </a:p>
          <a:p>
            <a:endParaRPr lang="en-US" dirty="0"/>
          </a:p>
        </p:txBody>
      </p:sp>
    </p:spTree>
    <p:extLst>
      <p:ext uri="{BB962C8B-B14F-4D97-AF65-F5344CB8AC3E}">
        <p14:creationId xmlns:p14="http://schemas.microsoft.com/office/powerpoint/2010/main" xmlns="" val="28599504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PIG codes</a:t>
            </a:r>
            <a:endParaRPr lang="en-US" dirty="0"/>
          </a:p>
        </p:txBody>
      </p:sp>
      <p:sp>
        <p:nvSpPr>
          <p:cNvPr id="3" name="Content Placeholder 2"/>
          <p:cNvSpPr>
            <a:spLocks noGrp="1"/>
          </p:cNvSpPr>
          <p:nvPr>
            <p:ph idx="1"/>
          </p:nvPr>
        </p:nvSpPr>
        <p:spPr/>
        <p:txBody>
          <a:bodyPr/>
          <a:lstStyle/>
          <a:p>
            <a:r>
              <a:rPr lang="en-US" dirty="0" smtClean="0"/>
              <a:t>A = LOAD ‘myfile.txt’ USING </a:t>
            </a:r>
            <a:r>
              <a:rPr lang="en-US" dirty="0" err="1" smtClean="0"/>
              <a:t>PigStorage</a:t>
            </a:r>
            <a:r>
              <a:rPr lang="en-US" dirty="0" smtClean="0"/>
              <a:t>(‘\t’) AS (f1,f2,f3);</a:t>
            </a:r>
          </a:p>
          <a:p>
            <a:r>
              <a:rPr lang="en-US" dirty="0" smtClean="0"/>
              <a:t>Y= DISTINCT A  //to get rid of the duplicates</a:t>
            </a:r>
            <a:endParaRPr lang="en-US" dirty="0"/>
          </a:p>
        </p:txBody>
      </p:sp>
    </p:spTree>
    <p:extLst>
      <p:ext uri="{BB962C8B-B14F-4D97-AF65-F5344CB8AC3E}">
        <p14:creationId xmlns:p14="http://schemas.microsoft.com/office/powerpoint/2010/main" xmlns="" val="417809253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Hive Codes</a:t>
            </a:r>
            <a:endParaRPr lang="en-US" dirty="0"/>
          </a:p>
        </p:txBody>
      </p:sp>
      <p:sp>
        <p:nvSpPr>
          <p:cNvPr id="3" name="Content Placeholder 2"/>
          <p:cNvSpPr>
            <a:spLocks noGrp="1"/>
          </p:cNvSpPr>
          <p:nvPr>
            <p:ph idx="1"/>
          </p:nvPr>
        </p:nvSpPr>
        <p:spPr/>
        <p:txBody>
          <a:bodyPr>
            <a:normAutofit fontScale="85000" lnSpcReduction="10000"/>
          </a:bodyPr>
          <a:lstStyle/>
          <a:p>
            <a:r>
              <a:rPr lang="en-US" dirty="0"/>
              <a:t>hive&gt; show tables</a:t>
            </a:r>
            <a:r>
              <a:rPr lang="en-US" dirty="0" smtClean="0"/>
              <a:t>;</a:t>
            </a:r>
          </a:p>
          <a:p>
            <a:r>
              <a:rPr lang="en-US" dirty="0"/>
              <a:t>hive&gt; create table SHAKESPEARE (</a:t>
            </a:r>
            <a:r>
              <a:rPr lang="en-US" dirty="0" err="1"/>
              <a:t>freq</a:t>
            </a:r>
            <a:r>
              <a:rPr lang="en-US" dirty="0"/>
              <a:t> </a:t>
            </a:r>
            <a:r>
              <a:rPr lang="en-US" dirty="0" err="1"/>
              <a:t>INT,word</a:t>
            </a:r>
            <a:r>
              <a:rPr lang="en-US" dirty="0"/>
              <a:t> STRING) </a:t>
            </a:r>
            <a:r>
              <a:rPr lang="en-US" dirty="0" smtClean="0"/>
              <a:t>row </a:t>
            </a:r>
            <a:r>
              <a:rPr lang="en-US" dirty="0"/>
              <a:t>format delimited fields terminated by „\t‟ stored as </a:t>
            </a:r>
            <a:r>
              <a:rPr lang="en-US" dirty="0" err="1" smtClean="0"/>
              <a:t>textfile</a:t>
            </a:r>
            <a:endParaRPr lang="en-US" dirty="0" smtClean="0"/>
          </a:p>
          <a:p>
            <a:r>
              <a:rPr lang="en-US" dirty="0"/>
              <a:t>hive&gt; load data </a:t>
            </a:r>
            <a:r>
              <a:rPr lang="en-US" dirty="0" err="1"/>
              <a:t>inpath</a:t>
            </a:r>
            <a:r>
              <a:rPr lang="en-US" dirty="0"/>
              <a:t> “</a:t>
            </a:r>
            <a:r>
              <a:rPr lang="en-US" dirty="0" err="1"/>
              <a:t>shakespeare_freq</a:t>
            </a:r>
            <a:r>
              <a:rPr lang="en-US" dirty="0"/>
              <a:t>” into table </a:t>
            </a:r>
            <a:r>
              <a:rPr lang="en-US" dirty="0" err="1" smtClean="0"/>
              <a:t>shakespeare</a:t>
            </a:r>
            <a:r>
              <a:rPr lang="en-US" dirty="0" smtClean="0"/>
              <a:t>;</a:t>
            </a:r>
          </a:p>
          <a:p>
            <a:r>
              <a:rPr lang="en-US" dirty="0"/>
              <a:t>hive&gt; load data </a:t>
            </a:r>
            <a:r>
              <a:rPr lang="en-US" dirty="0" err="1"/>
              <a:t>inpath</a:t>
            </a:r>
            <a:r>
              <a:rPr lang="en-US" dirty="0"/>
              <a:t> “</a:t>
            </a:r>
            <a:r>
              <a:rPr lang="en-US" dirty="0" err="1"/>
              <a:t>shakespeare_freq</a:t>
            </a:r>
            <a:r>
              <a:rPr lang="en-US" dirty="0"/>
              <a:t>” into table </a:t>
            </a:r>
          </a:p>
          <a:p>
            <a:pPr marL="0" indent="0">
              <a:buNone/>
            </a:pPr>
            <a:r>
              <a:rPr lang="en-US" dirty="0" smtClean="0"/>
              <a:t>     </a:t>
            </a:r>
            <a:r>
              <a:rPr lang="en-US" dirty="0" err="1" smtClean="0"/>
              <a:t>shakespeare</a:t>
            </a:r>
            <a:r>
              <a:rPr lang="en-US" dirty="0"/>
              <a:t>;</a:t>
            </a:r>
          </a:p>
          <a:p>
            <a:r>
              <a:rPr lang="en-US" dirty="0" smtClean="0"/>
              <a:t>hive</a:t>
            </a:r>
            <a:r>
              <a:rPr lang="en-US" dirty="0"/>
              <a:t>&gt; select * from </a:t>
            </a:r>
            <a:r>
              <a:rPr lang="en-US" dirty="0" err="1"/>
              <a:t>shakespeare</a:t>
            </a:r>
            <a:r>
              <a:rPr lang="en-US" dirty="0"/>
              <a:t> where </a:t>
            </a:r>
            <a:r>
              <a:rPr lang="en-US" dirty="0" err="1"/>
              <a:t>freq</a:t>
            </a:r>
            <a:r>
              <a:rPr lang="en-US" dirty="0"/>
              <a:t>&gt;100 sort by </a:t>
            </a:r>
            <a:r>
              <a:rPr lang="en-US" dirty="0" err="1"/>
              <a:t>freq</a:t>
            </a:r>
            <a:r>
              <a:rPr lang="en-US" dirty="0"/>
              <a:t> </a:t>
            </a:r>
            <a:r>
              <a:rPr lang="en-US" dirty="0" err="1" smtClean="0"/>
              <a:t>asc</a:t>
            </a:r>
            <a:r>
              <a:rPr lang="en-US" dirty="0" smtClean="0"/>
              <a:t> </a:t>
            </a:r>
            <a:r>
              <a:rPr lang="en-US" dirty="0"/>
              <a:t>limit 10;</a:t>
            </a:r>
          </a:p>
        </p:txBody>
      </p:sp>
    </p:spTree>
    <p:extLst>
      <p:ext uri="{BB962C8B-B14F-4D97-AF65-F5344CB8AC3E}">
        <p14:creationId xmlns:p14="http://schemas.microsoft.com/office/powerpoint/2010/main" xmlns="" val="385106269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Readings</a:t>
            </a:r>
            <a:endParaRPr lang="en-US" dirty="0"/>
          </a:p>
        </p:txBody>
      </p:sp>
      <p:sp>
        <p:nvSpPr>
          <p:cNvPr id="3" name="Content Placeholder 2"/>
          <p:cNvSpPr>
            <a:spLocks noGrp="1"/>
          </p:cNvSpPr>
          <p:nvPr>
            <p:ph idx="1"/>
          </p:nvPr>
        </p:nvSpPr>
        <p:spPr/>
        <p:txBody>
          <a:bodyPr/>
          <a:lstStyle/>
          <a:p>
            <a:r>
              <a:rPr lang="en-US" dirty="0" smtClean="0"/>
              <a:t>Big Data Now (O’REILLY publications)</a:t>
            </a:r>
          </a:p>
          <a:p>
            <a:r>
              <a:rPr lang="en-US" dirty="0" smtClean="0"/>
              <a:t>Hadoop: The Definitive Guide (</a:t>
            </a:r>
            <a:r>
              <a:rPr lang="en-US" dirty="0"/>
              <a:t>O’REILLY publications</a:t>
            </a:r>
            <a:r>
              <a:rPr lang="en-US" dirty="0" smtClean="0"/>
              <a:t>)</a:t>
            </a:r>
          </a:p>
          <a:p>
            <a:r>
              <a:rPr lang="en-US" dirty="0" err="1" smtClean="0"/>
              <a:t>Kaggle</a:t>
            </a:r>
            <a:endParaRPr lang="en-US" dirty="0" smtClean="0"/>
          </a:p>
          <a:p>
            <a:r>
              <a:rPr lang="en-US" dirty="0">
                <a:hlinkClick r:id="rId2"/>
              </a:rPr>
              <a:t>https://</a:t>
            </a:r>
            <a:r>
              <a:rPr lang="en-US" dirty="0" smtClean="0">
                <a:hlinkClick r:id="rId2"/>
              </a:rPr>
              <a:t>developer.yahoo.com/hadoop/tutorial</a:t>
            </a:r>
            <a:endParaRPr lang="en-US" dirty="0" smtClean="0"/>
          </a:p>
          <a:p>
            <a:r>
              <a:rPr lang="en-US" dirty="0" err="1" smtClean="0"/>
              <a:t>Kdnuggets</a:t>
            </a:r>
            <a:endParaRPr lang="en-US" dirty="0" smtClean="0"/>
          </a:p>
          <a:p>
            <a:r>
              <a:rPr lang="en-US" dirty="0" smtClean="0"/>
              <a:t>….may others.. Just Google….and Enjoy Learning!!!!</a:t>
            </a:r>
          </a:p>
          <a:p>
            <a:endParaRPr lang="en-US" dirty="0"/>
          </a:p>
          <a:p>
            <a:endParaRPr lang="en-US" dirty="0"/>
          </a:p>
        </p:txBody>
      </p:sp>
    </p:spTree>
    <p:extLst>
      <p:ext uri="{BB962C8B-B14F-4D97-AF65-F5344CB8AC3E}">
        <p14:creationId xmlns:p14="http://schemas.microsoft.com/office/powerpoint/2010/main" xmlns="" val="270150693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Big Data Analytics course as a part of ISWT at IIT-KGP</a:t>
            </a:r>
          </a:p>
          <a:p>
            <a:r>
              <a:rPr lang="en-US" dirty="0" smtClean="0"/>
              <a:t>Big Data &amp; Hadoop course at </a:t>
            </a:r>
            <a:r>
              <a:rPr lang="en-US" dirty="0" err="1" smtClean="0"/>
              <a:t>Kshare</a:t>
            </a:r>
            <a:r>
              <a:rPr lang="en-US" dirty="0" smtClean="0"/>
              <a:t> Academy</a:t>
            </a:r>
          </a:p>
          <a:p>
            <a:r>
              <a:rPr lang="en-US" dirty="0" smtClean="0"/>
              <a:t>Intro to Hadoop &amp; Map Reduce course </a:t>
            </a:r>
            <a:r>
              <a:rPr lang="en-US" dirty="0" err="1" smtClean="0"/>
              <a:t>Udacity</a:t>
            </a:r>
            <a:endParaRPr lang="en-US" dirty="0" smtClean="0"/>
          </a:p>
          <a:p>
            <a:r>
              <a:rPr lang="en-US" dirty="0" smtClean="0">
                <a:hlinkClick r:id="rId2"/>
              </a:rPr>
              <a:t>http://dataconomy.com/seven-vs-big-data/</a:t>
            </a:r>
            <a:endParaRPr lang="en-US" dirty="0" smtClean="0"/>
          </a:p>
          <a:p>
            <a:r>
              <a:rPr lang="en-US" dirty="0" smtClean="0"/>
              <a:t>Coursera.org</a:t>
            </a:r>
          </a:p>
          <a:p>
            <a:r>
              <a:rPr lang="en-US" dirty="0" smtClean="0"/>
              <a:t>Machine Learning Lectures by Andrew Ng (Stanford University Open Courseware </a:t>
            </a:r>
            <a:r>
              <a:rPr lang="en-US" dirty="0" err="1" smtClean="0"/>
              <a:t>EdX</a:t>
            </a:r>
            <a:r>
              <a:rPr lang="en-US" dirty="0" smtClean="0"/>
              <a:t>)</a:t>
            </a:r>
            <a:endParaRPr lang="en-US" dirty="0"/>
          </a:p>
        </p:txBody>
      </p:sp>
    </p:spTree>
    <p:extLst>
      <p:ext uri="{BB962C8B-B14F-4D97-AF65-F5344CB8AC3E}">
        <p14:creationId xmlns:p14="http://schemas.microsoft.com/office/powerpoint/2010/main" xmlns="" val="311482648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pPr algn="just"/>
            <a:r>
              <a:rPr lang="en-US" dirty="0"/>
              <a:t>Predictive </a:t>
            </a:r>
            <a:r>
              <a:rPr lang="en-US" dirty="0" smtClean="0"/>
              <a:t>Analytics –Eric </a:t>
            </a:r>
            <a:r>
              <a:rPr lang="en-US" dirty="0"/>
              <a:t>Siegel, Wiley, 2013</a:t>
            </a:r>
          </a:p>
          <a:p>
            <a:pPr algn="just"/>
            <a:r>
              <a:rPr lang="en-US" dirty="0" smtClean="0"/>
              <a:t> </a:t>
            </a:r>
            <a:r>
              <a:rPr lang="en-US" dirty="0"/>
              <a:t>Competing on </a:t>
            </a:r>
            <a:r>
              <a:rPr lang="en-US" dirty="0" smtClean="0"/>
              <a:t>Analytics	–</a:t>
            </a:r>
            <a:r>
              <a:rPr lang="en-US" dirty="0"/>
              <a:t>Davenport and Harris, Harvard School Press, </a:t>
            </a:r>
            <a:r>
              <a:rPr lang="en-US" dirty="0" smtClean="0"/>
              <a:t>	2007</a:t>
            </a:r>
            <a:endParaRPr lang="en-US" dirty="0"/>
          </a:p>
          <a:p>
            <a:pPr algn="just"/>
            <a:r>
              <a:rPr lang="en-US" dirty="0" smtClean="0"/>
              <a:t>Analytics </a:t>
            </a:r>
            <a:r>
              <a:rPr lang="en-US" dirty="0"/>
              <a:t>at </a:t>
            </a:r>
            <a:r>
              <a:rPr lang="en-US" dirty="0" smtClean="0"/>
              <a:t>Work	–</a:t>
            </a:r>
            <a:r>
              <a:rPr lang="en-US" dirty="0"/>
              <a:t>Davenport, Harris, and Morrison, Harvard Business Press, </a:t>
            </a:r>
            <a:r>
              <a:rPr lang="en-US" dirty="0" smtClean="0"/>
              <a:t>2010</a:t>
            </a:r>
            <a:endParaRPr lang="en-US" dirty="0"/>
          </a:p>
        </p:txBody>
      </p:sp>
    </p:spTree>
    <p:extLst>
      <p:ext uri="{BB962C8B-B14F-4D97-AF65-F5344CB8AC3E}">
        <p14:creationId xmlns:p14="http://schemas.microsoft.com/office/powerpoint/2010/main" xmlns="" val="34348377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Semi-structured data</a:t>
            </a:r>
            <a:endParaRPr lang="en-US" dirty="0"/>
          </a:p>
        </p:txBody>
      </p:sp>
      <p:sp>
        <p:nvSpPr>
          <p:cNvPr id="3" name="Content Placeholder 2"/>
          <p:cNvSpPr>
            <a:spLocks noGrp="1"/>
          </p:cNvSpPr>
          <p:nvPr>
            <p:ph idx="1"/>
          </p:nvPr>
        </p:nvSpPr>
        <p:spPr/>
        <p:txBody>
          <a:bodyPr/>
          <a:lstStyle/>
          <a:p>
            <a:r>
              <a:rPr lang="en-US" dirty="0" smtClean="0"/>
              <a:t>Semi-structured data is data that is neither raw data, nor typed data in a conventional database system.</a:t>
            </a:r>
          </a:p>
          <a:p>
            <a:r>
              <a:rPr lang="fr-FR" dirty="0" err="1" smtClean="0"/>
              <a:t>Eg</a:t>
            </a:r>
            <a:r>
              <a:rPr lang="fr-FR" dirty="0" smtClean="0"/>
              <a:t> XML , JSON (JavaScript Object Notation)</a:t>
            </a:r>
            <a:endParaRPr lang="en-US" dirty="0"/>
          </a:p>
        </p:txBody>
      </p:sp>
    </p:spTree>
    <p:extLst>
      <p:ext uri="{BB962C8B-B14F-4D97-AF65-F5344CB8AC3E}">
        <p14:creationId xmlns:p14="http://schemas.microsoft.com/office/powerpoint/2010/main" xmlns="" val="294704902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457200" y="1447800"/>
            <a:ext cx="8229600" cy="4678363"/>
          </a:xfrm>
        </p:spPr>
        <p:txBody>
          <a:bodyPr>
            <a:noAutofit/>
          </a:bodyPr>
          <a:lstStyle/>
          <a:p>
            <a:pPr marL="0" indent="0">
              <a:buNone/>
            </a:pPr>
            <a:r>
              <a:rPr lang="en-US" sz="1600" dirty="0"/>
              <a:t>• </a:t>
            </a:r>
            <a:r>
              <a:rPr lang="en-US" sz="1600" dirty="0" err="1"/>
              <a:t>Bessler</a:t>
            </a:r>
            <a:r>
              <a:rPr lang="en-US" sz="1600" dirty="0"/>
              <a:t>, D.A., Yang, J., The structure of interdependence in international stock markets. Journal of </a:t>
            </a:r>
          </a:p>
          <a:p>
            <a:pPr marL="0" indent="0">
              <a:buNone/>
            </a:pPr>
            <a:r>
              <a:rPr lang="en-US" sz="1600" dirty="0"/>
              <a:t>International Money and Finance 22, 261-287, 2003. </a:t>
            </a:r>
          </a:p>
          <a:p>
            <a:pPr marL="0" indent="0">
              <a:buNone/>
            </a:pPr>
            <a:r>
              <a:rPr lang="en-US" sz="1600" dirty="0"/>
              <a:t>• </a:t>
            </a:r>
            <a:r>
              <a:rPr lang="en-US" sz="1600" dirty="0" err="1"/>
              <a:t>Eryiğit</a:t>
            </a:r>
            <a:r>
              <a:rPr lang="en-US" sz="1600" dirty="0"/>
              <a:t>, M. and R. </a:t>
            </a:r>
            <a:r>
              <a:rPr lang="en-US" sz="1600" dirty="0" err="1"/>
              <a:t>Eryiğit</a:t>
            </a:r>
            <a:r>
              <a:rPr lang="en-US" sz="1600" dirty="0"/>
              <a:t>, Network structure of cross-correlations among the world market indices. </a:t>
            </a:r>
          </a:p>
          <a:p>
            <a:pPr marL="0" indent="0">
              <a:buNone/>
            </a:pPr>
            <a:r>
              <a:rPr lang="en-US" sz="1600" dirty="0" err="1"/>
              <a:t>PhysicaA</a:t>
            </a:r>
            <a:r>
              <a:rPr lang="en-US" sz="1600" dirty="0"/>
              <a:t>: Statistical Mechanics and its Applications 388(17): 3551-3562 , 2009. </a:t>
            </a:r>
          </a:p>
          <a:p>
            <a:pPr marL="0" indent="0">
              <a:buNone/>
            </a:pPr>
            <a:r>
              <a:rPr lang="en-US" sz="1600" dirty="0"/>
              <a:t>• Adams, J., K. Faust, et al. , Capturing context: Integrating spatial and social network analyses. Social </a:t>
            </a:r>
          </a:p>
          <a:p>
            <a:pPr marL="0" indent="0">
              <a:buNone/>
            </a:pPr>
            <a:r>
              <a:rPr lang="en-US" sz="1600" dirty="0"/>
              <a:t>Networks 34(1), 1-5, , 2012. </a:t>
            </a:r>
          </a:p>
          <a:p>
            <a:pPr marL="0" indent="0">
              <a:buNone/>
            </a:pPr>
            <a:r>
              <a:rPr lang="en-US" sz="1600" dirty="0"/>
              <a:t>• </a:t>
            </a:r>
            <a:r>
              <a:rPr lang="en-US" sz="1600" dirty="0" err="1"/>
              <a:t>Markose</a:t>
            </a:r>
            <a:r>
              <a:rPr lang="en-US" sz="1600" dirty="0"/>
              <a:t>, Computability and evolutionary complexity: Markets as CAS, The economic journal, 115, </a:t>
            </a:r>
          </a:p>
          <a:p>
            <a:pPr marL="0" indent="0">
              <a:buNone/>
            </a:pPr>
            <a:r>
              <a:rPr lang="en-US" sz="1600" dirty="0"/>
              <a:t>2005</a:t>
            </a:r>
          </a:p>
          <a:p>
            <a:pPr marL="0" indent="0">
              <a:buNone/>
            </a:pPr>
            <a:r>
              <a:rPr lang="en-US" sz="1600" dirty="0"/>
              <a:t>• </a:t>
            </a:r>
            <a:r>
              <a:rPr lang="en-US" sz="1600" dirty="0" err="1"/>
              <a:t>Tse</a:t>
            </a:r>
            <a:r>
              <a:rPr lang="en-US" sz="1600" dirty="0"/>
              <a:t>, C.K., Liu, J., Lau, F.C.M., A network perspective of the stock market. Journal of Empirical Finance </a:t>
            </a:r>
          </a:p>
          <a:p>
            <a:pPr marL="0" indent="0">
              <a:buNone/>
            </a:pPr>
            <a:r>
              <a:rPr lang="en-US" sz="1600" dirty="0"/>
              <a:t>doi:10.1016/j. jempfin.2010.04.008, 2010.</a:t>
            </a:r>
          </a:p>
          <a:p>
            <a:pPr marL="0" indent="0">
              <a:buNone/>
            </a:pPr>
            <a:r>
              <a:rPr lang="en-US" sz="1600" dirty="0"/>
              <a:t>• </a:t>
            </a:r>
            <a:r>
              <a:rPr lang="en-US" sz="1600" dirty="0" err="1"/>
              <a:t>Boginski</a:t>
            </a:r>
            <a:r>
              <a:rPr lang="en-US" sz="1600" dirty="0"/>
              <a:t>, V., </a:t>
            </a:r>
            <a:r>
              <a:rPr lang="en-US" sz="1600" dirty="0" err="1"/>
              <a:t>Butenko</a:t>
            </a:r>
            <a:r>
              <a:rPr lang="en-US" sz="1600" dirty="0"/>
              <a:t>, S., </a:t>
            </a:r>
            <a:r>
              <a:rPr lang="en-US" sz="1600" dirty="0" err="1"/>
              <a:t>Pardalos</a:t>
            </a:r>
            <a:r>
              <a:rPr lang="en-US" sz="1600" dirty="0"/>
              <a:t>, P.M., Mining market data: A network approach. Computers &amp; </a:t>
            </a:r>
          </a:p>
          <a:p>
            <a:pPr marL="0" indent="0">
              <a:buNone/>
            </a:pPr>
            <a:r>
              <a:rPr lang="en-US" sz="1600" dirty="0"/>
              <a:t>Operations Research 33, 3171–3184, 2006. </a:t>
            </a:r>
          </a:p>
          <a:p>
            <a:pPr marL="0" indent="0">
              <a:buNone/>
            </a:pPr>
            <a:r>
              <a:rPr lang="en-US" sz="1600" dirty="0"/>
              <a:t>• Wasserman, S. and K. Faust , Social Network Analysis: Methods and </a:t>
            </a:r>
            <a:r>
              <a:rPr lang="en-US" sz="1600" dirty="0" err="1"/>
              <a:t>Applications."Cambridge</a:t>
            </a:r>
            <a:r>
              <a:rPr lang="en-US" sz="1600" dirty="0"/>
              <a:t> </a:t>
            </a:r>
          </a:p>
          <a:p>
            <a:pPr marL="0" indent="0">
              <a:buNone/>
            </a:pPr>
            <a:r>
              <a:rPr lang="en-US" sz="1600" dirty="0"/>
              <a:t>University Press: 461-502, 1994. </a:t>
            </a:r>
          </a:p>
        </p:txBody>
      </p:sp>
    </p:spTree>
    <p:extLst>
      <p:ext uri="{BB962C8B-B14F-4D97-AF65-F5344CB8AC3E}">
        <p14:creationId xmlns:p14="http://schemas.microsoft.com/office/powerpoint/2010/main" xmlns="" val="103430851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 Freeman, L.C., Centrality in social networks: Conceptual clarification. Social Networks 1, 215-239, </a:t>
            </a:r>
          </a:p>
          <a:p>
            <a:pPr marL="0" indent="0">
              <a:buNone/>
            </a:pPr>
            <a:r>
              <a:rPr lang="en-US" dirty="0"/>
              <a:t>1979.</a:t>
            </a:r>
          </a:p>
          <a:p>
            <a:pPr marL="0" indent="0">
              <a:buNone/>
            </a:pPr>
            <a:r>
              <a:rPr lang="en-US" dirty="0"/>
              <a:t>• </a:t>
            </a:r>
            <a:r>
              <a:rPr lang="en-US" dirty="0" err="1"/>
              <a:t>Bonacich</a:t>
            </a:r>
            <a:r>
              <a:rPr lang="en-US" dirty="0"/>
              <a:t>, P., Power and Centrality: A Family of Measures. The American Journal of Sociology 92, </a:t>
            </a:r>
          </a:p>
          <a:p>
            <a:pPr marL="0" indent="0">
              <a:buNone/>
            </a:pPr>
            <a:r>
              <a:rPr lang="en-US" dirty="0"/>
              <a:t>1987. </a:t>
            </a:r>
          </a:p>
          <a:p>
            <a:pPr marL="0" indent="0">
              <a:buNone/>
            </a:pPr>
            <a:r>
              <a:rPr lang="en-US" dirty="0"/>
              <a:t>• Roy, R. B. and U. K. Sarkar, A social network approach to examine the role of influential stocks in </a:t>
            </a:r>
          </a:p>
          <a:p>
            <a:pPr marL="0" indent="0">
              <a:buNone/>
            </a:pPr>
            <a:r>
              <a:rPr lang="en-US" dirty="0"/>
              <a:t>shaping interdependence structure in global stock markets. International Conference on Advances </a:t>
            </a:r>
          </a:p>
          <a:p>
            <a:pPr marL="0" indent="0">
              <a:buNone/>
            </a:pPr>
            <a:r>
              <a:rPr lang="en-US" dirty="0"/>
              <a:t>in Social Network Analysis and Mining (ASONAM), Kaohsiung, Taiwan, DOI: </a:t>
            </a:r>
          </a:p>
          <a:p>
            <a:pPr marL="0" indent="0">
              <a:buNone/>
            </a:pPr>
            <a:r>
              <a:rPr lang="en-US" dirty="0"/>
              <a:t>10.1109/ASONAM.2011.87, 2011. </a:t>
            </a:r>
          </a:p>
          <a:p>
            <a:pPr marL="0" indent="0">
              <a:buNone/>
            </a:pPr>
            <a:r>
              <a:rPr lang="en-US" dirty="0"/>
              <a:t>• Roy, R. B. and U. K. Sarkar, "A social network approach to change detection in the interdependence </a:t>
            </a:r>
          </a:p>
          <a:p>
            <a:pPr marL="0" indent="0">
              <a:buNone/>
            </a:pPr>
            <a:r>
              <a:rPr lang="en-US" dirty="0"/>
              <a:t>structure of global stock markets." Social Network Analysis and Mining DOI 10.1007/s13278-012-0063-y, 2012. </a:t>
            </a:r>
          </a:p>
          <a:p>
            <a:pPr marL="0" indent="0">
              <a:buNone/>
            </a:pPr>
            <a:endParaRPr lang="en-US" dirty="0"/>
          </a:p>
        </p:txBody>
      </p:sp>
    </p:spTree>
    <p:extLst>
      <p:ext uri="{BB962C8B-B14F-4D97-AF65-F5344CB8AC3E}">
        <p14:creationId xmlns:p14="http://schemas.microsoft.com/office/powerpoint/2010/main" xmlns="" val="367449427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 Freeman, L.C., Centrality in social networks: Conceptual clarification. Social Networks 1, 215-239, </a:t>
            </a:r>
          </a:p>
          <a:p>
            <a:pPr marL="0" indent="0">
              <a:buNone/>
            </a:pPr>
            <a:r>
              <a:rPr lang="en-US" dirty="0"/>
              <a:t>1979.</a:t>
            </a:r>
          </a:p>
          <a:p>
            <a:pPr marL="0" indent="0">
              <a:buNone/>
            </a:pPr>
            <a:r>
              <a:rPr lang="en-US" dirty="0"/>
              <a:t>• </a:t>
            </a:r>
            <a:r>
              <a:rPr lang="en-US" dirty="0" err="1"/>
              <a:t>Bonacich</a:t>
            </a:r>
            <a:r>
              <a:rPr lang="en-US" dirty="0"/>
              <a:t>, P., Power and Centrality: A Family of Measures. The American Journal of Sociology 92, </a:t>
            </a:r>
          </a:p>
          <a:p>
            <a:pPr marL="0" indent="0">
              <a:buNone/>
            </a:pPr>
            <a:r>
              <a:rPr lang="en-US" dirty="0"/>
              <a:t>1987. </a:t>
            </a:r>
          </a:p>
          <a:p>
            <a:pPr marL="0" indent="0">
              <a:buNone/>
            </a:pPr>
            <a:r>
              <a:rPr lang="en-US" dirty="0"/>
              <a:t>• Roy, R. B. and U. K. Sarkar, A social network approach to examine the role of influential stocks in </a:t>
            </a:r>
          </a:p>
          <a:p>
            <a:pPr marL="0" indent="0">
              <a:buNone/>
            </a:pPr>
            <a:r>
              <a:rPr lang="en-US" dirty="0"/>
              <a:t>shaping interdependence structure in global stock markets. International Conference on Advances </a:t>
            </a:r>
          </a:p>
          <a:p>
            <a:pPr marL="0" indent="0">
              <a:buNone/>
            </a:pPr>
            <a:r>
              <a:rPr lang="en-US" dirty="0"/>
              <a:t>in Social Network Analysis and Mining (ASONAM), Kaohsiung, Taiwan, DOI: </a:t>
            </a:r>
          </a:p>
          <a:p>
            <a:pPr marL="0" indent="0">
              <a:buNone/>
            </a:pPr>
            <a:r>
              <a:rPr lang="en-US" dirty="0"/>
              <a:t>10.1109/ASONAM.2011.87, 2011. </a:t>
            </a:r>
          </a:p>
          <a:p>
            <a:pPr marL="0" indent="0">
              <a:buNone/>
            </a:pPr>
            <a:r>
              <a:rPr lang="en-US" dirty="0"/>
              <a:t>• Roy, R. B. and U. K. Sarkar, "A social network approach to change detection in the interdependence </a:t>
            </a:r>
          </a:p>
          <a:p>
            <a:pPr marL="0" indent="0">
              <a:buNone/>
            </a:pPr>
            <a:r>
              <a:rPr lang="en-US" dirty="0"/>
              <a:t>structure of global stock markets." Social Network Analysis and Mining DOI 10.1007/s13278-012-0063-y, 2012. </a:t>
            </a:r>
          </a:p>
          <a:p>
            <a:pPr marL="0" indent="0">
              <a:buNone/>
            </a:pPr>
            <a:endParaRPr lang="en-US" dirty="0"/>
          </a:p>
        </p:txBody>
      </p:sp>
    </p:spTree>
    <p:extLst>
      <p:ext uri="{BB962C8B-B14F-4D97-AF65-F5344CB8AC3E}">
        <p14:creationId xmlns:p14="http://schemas.microsoft.com/office/powerpoint/2010/main" xmlns="" val="345827488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lstStyle/>
          <a:p>
            <a:r>
              <a:rPr lang="en-US" dirty="0" smtClean="0"/>
              <a:t>Thank You </a:t>
            </a: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xmlns="" val="13367505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&amp; Answers</a:t>
            </a:r>
            <a:endParaRPr lang="en-US" dirty="0"/>
          </a:p>
        </p:txBody>
      </p:sp>
      <p:sp>
        <p:nvSpPr>
          <p:cNvPr id="3" name="Content Placeholder 2"/>
          <p:cNvSpPr>
            <a:spLocks noGrp="1"/>
          </p:cNvSpPr>
          <p:nvPr>
            <p:ph idx="1"/>
          </p:nvPr>
        </p:nvSpPr>
        <p:spPr>
          <a:xfrm>
            <a:off x="381000" y="2971800"/>
            <a:ext cx="8229600" cy="1828800"/>
          </a:xfrm>
        </p:spPr>
        <p:txBody>
          <a:bodyPr>
            <a:normAutofit/>
          </a:bodyPr>
          <a:lstStyle/>
          <a:p>
            <a:pPr marL="0" indent="0" algn="ctr">
              <a:buNone/>
            </a:pPr>
            <a:r>
              <a:rPr lang="en-US" sz="9600" dirty="0" smtClean="0"/>
              <a:t>?</a:t>
            </a:r>
            <a:endParaRPr lang="en-US" sz="9600" dirty="0"/>
          </a:p>
        </p:txBody>
      </p:sp>
    </p:spTree>
    <p:extLst>
      <p:ext uri="{BB962C8B-B14F-4D97-AF65-F5344CB8AC3E}">
        <p14:creationId xmlns:p14="http://schemas.microsoft.com/office/powerpoint/2010/main" xmlns="" val="41642268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4386</TotalTime>
  <Words>2835</Words>
  <Application>Microsoft Office PowerPoint</Application>
  <PresentationFormat>On-screen Show (4:3)</PresentationFormat>
  <Paragraphs>283</Paragraphs>
  <Slides>94</Slides>
  <Notes>2</Notes>
  <HiddenSlides>0</HiddenSlides>
  <MMClips>0</MMClips>
  <ScaleCrop>false</ScaleCrop>
  <HeadingPairs>
    <vt:vector size="4" baseType="variant">
      <vt:variant>
        <vt:lpstr>Theme</vt:lpstr>
      </vt:variant>
      <vt:variant>
        <vt:i4>1</vt:i4>
      </vt:variant>
      <vt:variant>
        <vt:lpstr>Slide Titles</vt:lpstr>
      </vt:variant>
      <vt:variant>
        <vt:i4>94</vt:i4>
      </vt:variant>
    </vt:vector>
  </HeadingPairs>
  <TitlesOfParts>
    <vt:vector size="95" baseType="lpstr">
      <vt:lpstr>Office Theme</vt:lpstr>
      <vt:lpstr>Dealing with Big Data</vt:lpstr>
      <vt:lpstr>Google Big Data!!!</vt:lpstr>
      <vt:lpstr>Google ”Big Data”!!!</vt:lpstr>
      <vt:lpstr>Part-I</vt:lpstr>
      <vt:lpstr>Part-I</vt:lpstr>
      <vt:lpstr>What is Data?</vt:lpstr>
      <vt:lpstr>Types of Data</vt:lpstr>
      <vt:lpstr>Unstructured Data</vt:lpstr>
      <vt:lpstr>Semi-structured data</vt:lpstr>
      <vt:lpstr>Structured Data</vt:lpstr>
      <vt:lpstr>Is it Big??!! How Big??!!</vt:lpstr>
      <vt:lpstr>Is it Big??!! How Big??!!</vt:lpstr>
      <vt:lpstr>Slide 13</vt:lpstr>
      <vt:lpstr>Units of Data</vt:lpstr>
      <vt:lpstr>What is Big Data?</vt:lpstr>
      <vt:lpstr>Slide 16</vt:lpstr>
      <vt:lpstr>Slide 17</vt:lpstr>
      <vt:lpstr>By Now!!! Have a Intuition about Big Data</vt:lpstr>
      <vt:lpstr>By Now!!! Have a Intuition about Big Data</vt:lpstr>
      <vt:lpstr>By Now!!! Have a Intuition about Big Data</vt:lpstr>
      <vt:lpstr>Is it about the Big size of Data Sets?</vt:lpstr>
      <vt:lpstr>Is it about the Big size of Data Sets?</vt:lpstr>
      <vt:lpstr>Characteristics of Big Data</vt:lpstr>
      <vt:lpstr>Characteristics of Big Data</vt:lpstr>
      <vt:lpstr>Characteristics of Big Data</vt:lpstr>
      <vt:lpstr>7 V’s of Big Data</vt:lpstr>
      <vt:lpstr>Volume</vt:lpstr>
      <vt:lpstr>Velocity</vt:lpstr>
      <vt:lpstr>Variety</vt:lpstr>
      <vt:lpstr>Veracity</vt:lpstr>
      <vt:lpstr>Variability</vt:lpstr>
      <vt:lpstr>Visualization</vt:lpstr>
      <vt:lpstr>Value</vt:lpstr>
      <vt:lpstr>Any other V to be added?</vt:lpstr>
      <vt:lpstr>Any other V to be added?</vt:lpstr>
      <vt:lpstr>Any other V to be added?</vt:lpstr>
      <vt:lpstr>Slide 37</vt:lpstr>
      <vt:lpstr>Slide 38</vt:lpstr>
      <vt:lpstr>Slide 39</vt:lpstr>
      <vt:lpstr>Slide 40</vt:lpstr>
      <vt:lpstr>Slide 41</vt:lpstr>
      <vt:lpstr>Slide 42</vt:lpstr>
      <vt:lpstr>Slide 43</vt:lpstr>
      <vt:lpstr>Slide 44</vt:lpstr>
      <vt:lpstr>Slide 45</vt:lpstr>
      <vt:lpstr>Slide 46</vt:lpstr>
      <vt:lpstr>How to store Big Data?</vt:lpstr>
      <vt:lpstr>Big Data in Cloud</vt:lpstr>
      <vt:lpstr>Big Data in Database!!!</vt:lpstr>
      <vt:lpstr>Slide 50</vt:lpstr>
      <vt:lpstr>Slide 51</vt:lpstr>
      <vt:lpstr>NOSQl example</vt:lpstr>
      <vt:lpstr>Slide 53</vt:lpstr>
      <vt:lpstr>Slide 54</vt:lpstr>
      <vt:lpstr>Slide 55</vt:lpstr>
      <vt:lpstr>Slide 56</vt:lpstr>
      <vt:lpstr>Slide 57</vt:lpstr>
      <vt:lpstr>Big Data in Health Care</vt:lpstr>
      <vt:lpstr>Slide 59</vt:lpstr>
      <vt:lpstr>Slide 60</vt:lpstr>
      <vt:lpstr>Big Data -&gt; Research -&gt; Deep Learning</vt:lpstr>
      <vt:lpstr>Deep Learning</vt:lpstr>
      <vt:lpstr>Deep Learning</vt:lpstr>
      <vt:lpstr>Bigger is Better!!!</vt:lpstr>
      <vt:lpstr>Deep Learning Overview</vt:lpstr>
      <vt:lpstr>Big Data Opportunities</vt:lpstr>
      <vt:lpstr>Part-II</vt:lpstr>
      <vt:lpstr>Hadoop</vt:lpstr>
      <vt:lpstr>What is Hadoop?</vt:lpstr>
      <vt:lpstr>Map Reduce</vt:lpstr>
      <vt:lpstr>What is Hive?</vt:lpstr>
      <vt:lpstr>What is PIG?</vt:lpstr>
      <vt:lpstr>What is HBase?</vt:lpstr>
      <vt:lpstr>What is Sqoop?</vt:lpstr>
      <vt:lpstr>What is Mahout?</vt:lpstr>
      <vt:lpstr>What Apache-Mahout does?</vt:lpstr>
      <vt:lpstr>In Built Functions of Mahout</vt:lpstr>
      <vt:lpstr>Let me share my personal experience!!</vt:lpstr>
      <vt:lpstr>Lets look at some screenshots:-</vt:lpstr>
      <vt:lpstr>Job Browser</vt:lpstr>
      <vt:lpstr>HBase</vt:lpstr>
      <vt:lpstr>Hive Editor</vt:lpstr>
      <vt:lpstr>Pig Editor</vt:lpstr>
      <vt:lpstr>Some Hadoop codes</vt:lpstr>
      <vt:lpstr>Some PIG codes</vt:lpstr>
      <vt:lpstr>Some Hive Codes</vt:lpstr>
      <vt:lpstr>Recommended Readings</vt:lpstr>
      <vt:lpstr>References</vt:lpstr>
      <vt:lpstr>References</vt:lpstr>
      <vt:lpstr>References</vt:lpstr>
      <vt:lpstr>References</vt:lpstr>
      <vt:lpstr>References</vt:lpstr>
      <vt:lpstr>Thank You </vt:lpstr>
      <vt:lpstr>Questions &amp; Answers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dc:title>
  <dc:creator>Sohom Ghosh</dc:creator>
  <cp:lastModifiedBy>user</cp:lastModifiedBy>
  <cp:revision>151</cp:revision>
  <dcterms:created xsi:type="dcterms:W3CDTF">2015-03-20T16:32:16Z</dcterms:created>
  <dcterms:modified xsi:type="dcterms:W3CDTF">2016-09-27T10:55:11Z</dcterms:modified>
</cp:coreProperties>
</file>